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10" r:id="rId51"/>
    <p:sldId id="311" r:id="rId52"/>
    <p:sldId id="305" r:id="rId53"/>
    <p:sldId id="306" r:id="rId54"/>
    <p:sldId id="307" r:id="rId55"/>
    <p:sldId id="308" r:id="rId56"/>
    <p:sldId id="309" r:id="rId57"/>
  </p:sldIdLst>
  <p:sldSz cx="9144000" cy="5143500" type="screen16x9"/>
  <p:notesSz cx="6858000" cy="9144000"/>
  <p:embeddedFontLst>
    <p:embeddedFont>
      <p:font typeface="Lato" panose="020F0502020204030203" pitchFamily="34" charset="0"/>
      <p:regular r:id="rId59"/>
      <p:bold r:id="rId60"/>
      <p:italic r:id="rId61"/>
      <p:boldItalic r:id="rId62"/>
    </p:embeddedFont>
    <p:embeddedFont>
      <p:font typeface="Montserrat" panose="00000500000000000000" pitchFamily="2" charset="0"/>
      <p:regular r:id="rId63"/>
      <p:bold r:id="rId64"/>
      <p:italic r:id="rId65"/>
      <p:boldItalic r:id="rId66"/>
    </p:embeddedFont>
    <p:embeddedFont>
      <p:font typeface="Roboto" panose="02000000000000000000" pitchFamily="2" charset="0"/>
      <p:regular r:id="rId67"/>
      <p:bold r:id="rId68"/>
      <p:italic r:id="rId69"/>
      <p:boldItalic r:id="rId70"/>
    </p:embeddedFont>
    <p:embeddedFont>
      <p:font typeface="Roboto Mono" panose="00000009000000000000" pitchFamily="49" charset="0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D945B9-BD48-449F-BF07-9006432BDDA6}" v="1" dt="2023-06-22T13:17:18.075"/>
  </p1510:revLst>
</p1510:revInfo>
</file>

<file path=ppt/tableStyles.xml><?xml version="1.0" encoding="utf-8"?>
<a:tblStyleLst xmlns:a="http://schemas.openxmlformats.org/drawingml/2006/main" def="{E00CF858-5C8F-4D3F-B55C-994448F674BA}">
  <a:tblStyle styleId="{E00CF858-5C8F-4D3F-B55C-994448F674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74" Type="http://schemas.openxmlformats.org/officeDocument/2006/relationships/font" Target="fonts/font16.fntdata"/><Relationship Id="rId79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4.fntdata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6tnh42ksze@goetheuniversitaet.onmicrosoft.com" userId="6a222d40-abdc-47ec-8b39-18807c68d76f" providerId="ADAL" clId="{9CBD4505-5E2F-4027-B263-E6D61A94C9C2}"/>
    <pc:docChg chg="undo custSel modSld">
      <pc:chgData name="6tnh42ksze@goetheuniversitaet.onmicrosoft.com" userId="6a222d40-abdc-47ec-8b39-18807c68d76f" providerId="ADAL" clId="{9CBD4505-5E2F-4027-B263-E6D61A94C9C2}" dt="2023-06-21T13:06:14.841" v="89" actId="20577"/>
      <pc:docMkLst>
        <pc:docMk/>
      </pc:docMkLst>
      <pc:sldChg chg="modSp mod">
        <pc:chgData name="6tnh42ksze@goetheuniversitaet.onmicrosoft.com" userId="6a222d40-abdc-47ec-8b39-18807c68d76f" providerId="ADAL" clId="{9CBD4505-5E2F-4027-B263-E6D61A94C9C2}" dt="2023-06-21T13:06:14.841" v="89" actId="20577"/>
        <pc:sldMkLst>
          <pc:docMk/>
          <pc:sldMk cId="0" sldId="256"/>
        </pc:sldMkLst>
        <pc:spChg chg="mod">
          <ac:chgData name="6tnh42ksze@goetheuniversitaet.onmicrosoft.com" userId="6a222d40-abdc-47ec-8b39-18807c68d76f" providerId="ADAL" clId="{9CBD4505-5E2F-4027-B263-E6D61A94C9C2}" dt="2023-06-21T13:06:14.841" v="89" actId="20577"/>
          <ac:spMkLst>
            <pc:docMk/>
            <pc:sldMk cId="0" sldId="256"/>
            <ac:spMk id="134" creationId="{00000000-0000-0000-0000-000000000000}"/>
          </ac:spMkLst>
        </pc:spChg>
      </pc:sldChg>
      <pc:sldChg chg="modSp mod">
        <pc:chgData name="6tnh42ksze@goetheuniversitaet.onmicrosoft.com" userId="6a222d40-abdc-47ec-8b39-18807c68d76f" providerId="ADAL" clId="{9CBD4505-5E2F-4027-B263-E6D61A94C9C2}" dt="2023-06-13T11:41:02.859" v="1" actId="20577"/>
        <pc:sldMkLst>
          <pc:docMk/>
          <pc:sldMk cId="0" sldId="259"/>
        </pc:sldMkLst>
        <pc:spChg chg="mod">
          <ac:chgData name="6tnh42ksze@goetheuniversitaet.onmicrosoft.com" userId="6a222d40-abdc-47ec-8b39-18807c68d76f" providerId="ADAL" clId="{9CBD4505-5E2F-4027-B263-E6D61A94C9C2}" dt="2023-06-13T11:41:02.859" v="1" actId="20577"/>
          <ac:spMkLst>
            <pc:docMk/>
            <pc:sldMk cId="0" sldId="259"/>
            <ac:spMk id="173" creationId="{00000000-0000-0000-0000-000000000000}"/>
          </ac:spMkLst>
        </pc:spChg>
      </pc:sldChg>
      <pc:sldChg chg="modSp mod">
        <pc:chgData name="6tnh42ksze@goetheuniversitaet.onmicrosoft.com" userId="6a222d40-abdc-47ec-8b39-18807c68d76f" providerId="ADAL" clId="{9CBD4505-5E2F-4027-B263-E6D61A94C9C2}" dt="2023-06-21T08:41:14.935" v="84" actId="20577"/>
        <pc:sldMkLst>
          <pc:docMk/>
          <pc:sldMk cId="0" sldId="291"/>
        </pc:sldMkLst>
        <pc:spChg chg="mod">
          <ac:chgData name="6tnh42ksze@goetheuniversitaet.onmicrosoft.com" userId="6a222d40-abdc-47ec-8b39-18807c68d76f" providerId="ADAL" clId="{9CBD4505-5E2F-4027-B263-E6D61A94C9C2}" dt="2023-06-21T08:41:14.935" v="84" actId="20577"/>
          <ac:spMkLst>
            <pc:docMk/>
            <pc:sldMk cId="0" sldId="291"/>
            <ac:spMk id="432" creationId="{00000000-0000-0000-0000-000000000000}"/>
          </ac:spMkLst>
        </pc:spChg>
      </pc:sldChg>
      <pc:sldChg chg="addSp delSp modSp mod">
        <pc:chgData name="6tnh42ksze@goetheuniversitaet.onmicrosoft.com" userId="6a222d40-abdc-47ec-8b39-18807c68d76f" providerId="ADAL" clId="{9CBD4505-5E2F-4027-B263-E6D61A94C9C2}" dt="2023-06-21T08:41:31.953" v="86"/>
        <pc:sldMkLst>
          <pc:docMk/>
          <pc:sldMk cId="0" sldId="292"/>
        </pc:sldMkLst>
        <pc:spChg chg="add mod">
          <ac:chgData name="6tnh42ksze@goetheuniversitaet.onmicrosoft.com" userId="6a222d40-abdc-47ec-8b39-18807c68d76f" providerId="ADAL" clId="{9CBD4505-5E2F-4027-B263-E6D61A94C9C2}" dt="2023-06-21T08:41:31.953" v="86"/>
          <ac:spMkLst>
            <pc:docMk/>
            <pc:sldMk cId="0" sldId="292"/>
            <ac:spMk id="2" creationId="{C6F0079C-DDF3-027B-67C5-36DF376F0927}"/>
          </ac:spMkLst>
        </pc:spChg>
        <pc:spChg chg="del">
          <ac:chgData name="6tnh42ksze@goetheuniversitaet.onmicrosoft.com" userId="6a222d40-abdc-47ec-8b39-18807c68d76f" providerId="ADAL" clId="{9CBD4505-5E2F-4027-B263-E6D61A94C9C2}" dt="2023-06-21T08:41:31.510" v="85" actId="478"/>
          <ac:spMkLst>
            <pc:docMk/>
            <pc:sldMk cId="0" sldId="292"/>
            <ac:spMk id="450" creationId="{00000000-0000-0000-0000-000000000000}"/>
          </ac:spMkLst>
        </pc:spChg>
      </pc:sldChg>
      <pc:sldChg chg="addSp delSp modSp mod">
        <pc:chgData name="6tnh42ksze@goetheuniversitaet.onmicrosoft.com" userId="6a222d40-abdc-47ec-8b39-18807c68d76f" providerId="ADAL" clId="{9CBD4505-5E2F-4027-B263-E6D61A94C9C2}" dt="2023-06-21T08:41:36.176" v="88"/>
        <pc:sldMkLst>
          <pc:docMk/>
          <pc:sldMk cId="0" sldId="293"/>
        </pc:sldMkLst>
        <pc:spChg chg="add mod">
          <ac:chgData name="6tnh42ksze@goetheuniversitaet.onmicrosoft.com" userId="6a222d40-abdc-47ec-8b39-18807c68d76f" providerId="ADAL" clId="{9CBD4505-5E2F-4027-B263-E6D61A94C9C2}" dt="2023-06-21T08:41:36.176" v="88"/>
          <ac:spMkLst>
            <pc:docMk/>
            <pc:sldMk cId="0" sldId="293"/>
            <ac:spMk id="2" creationId="{15673AF4-8B09-AABE-F2F6-A9BA9146D175}"/>
          </ac:spMkLst>
        </pc:spChg>
        <pc:spChg chg="del">
          <ac:chgData name="6tnh42ksze@goetheuniversitaet.onmicrosoft.com" userId="6a222d40-abdc-47ec-8b39-18807c68d76f" providerId="ADAL" clId="{9CBD4505-5E2F-4027-B263-E6D61A94C9C2}" dt="2023-06-21T08:41:35.845" v="87" actId="478"/>
          <ac:spMkLst>
            <pc:docMk/>
            <pc:sldMk cId="0" sldId="293"/>
            <ac:spMk id="478" creationId="{00000000-0000-0000-0000-000000000000}"/>
          </ac:spMkLst>
        </pc:spChg>
      </pc:sldChg>
    </pc:docChg>
  </pc:docChgLst>
  <pc:docChgLst>
    <pc:chgData name="6tnh42ksze@goetheuniversitaet.onmicrosoft.com" userId="6a222d40-abdc-47ec-8b39-18807c68d76f" providerId="ADAL" clId="{95D945B9-BD48-449F-BF07-9006432BDDA6}"/>
    <pc:docChg chg="modSld">
      <pc:chgData name="6tnh42ksze@goetheuniversitaet.onmicrosoft.com" userId="6a222d40-abdc-47ec-8b39-18807c68d76f" providerId="ADAL" clId="{95D945B9-BD48-449F-BF07-9006432BDDA6}" dt="2023-06-22T12:31:43.579" v="7" actId="20577"/>
      <pc:docMkLst>
        <pc:docMk/>
      </pc:docMkLst>
      <pc:sldChg chg="modSp mod">
        <pc:chgData name="6tnh42ksze@goetheuniversitaet.onmicrosoft.com" userId="6a222d40-abdc-47ec-8b39-18807c68d76f" providerId="ADAL" clId="{95D945B9-BD48-449F-BF07-9006432BDDA6}" dt="2023-06-22T12:31:33.828" v="1" actId="20577"/>
        <pc:sldMkLst>
          <pc:docMk/>
          <pc:sldMk cId="0" sldId="256"/>
        </pc:sldMkLst>
        <pc:spChg chg="mod">
          <ac:chgData name="6tnh42ksze@goetheuniversitaet.onmicrosoft.com" userId="6a222d40-abdc-47ec-8b39-18807c68d76f" providerId="ADAL" clId="{95D945B9-BD48-449F-BF07-9006432BDDA6}" dt="2023-06-22T12:31:33.828" v="1" actId="20577"/>
          <ac:spMkLst>
            <pc:docMk/>
            <pc:sldMk cId="0" sldId="256"/>
            <ac:spMk id="134" creationId="{00000000-0000-0000-0000-000000000000}"/>
          </ac:spMkLst>
        </pc:spChg>
      </pc:sldChg>
      <pc:sldChg chg="modSp mod">
        <pc:chgData name="6tnh42ksze@goetheuniversitaet.onmicrosoft.com" userId="6a222d40-abdc-47ec-8b39-18807c68d76f" providerId="ADAL" clId="{95D945B9-BD48-449F-BF07-9006432BDDA6}" dt="2023-06-22T12:31:43.579" v="7" actId="20577"/>
        <pc:sldMkLst>
          <pc:docMk/>
          <pc:sldMk cId="0" sldId="257"/>
        </pc:sldMkLst>
        <pc:spChg chg="mod">
          <ac:chgData name="6tnh42ksze@goetheuniversitaet.onmicrosoft.com" userId="6a222d40-abdc-47ec-8b39-18807c68d76f" providerId="ADAL" clId="{95D945B9-BD48-449F-BF07-9006432BDDA6}" dt="2023-06-22T12:31:38.314" v="3" actId="20577"/>
          <ac:spMkLst>
            <pc:docMk/>
            <pc:sldMk cId="0" sldId="257"/>
            <ac:spMk id="141" creationId="{00000000-0000-0000-0000-000000000000}"/>
          </ac:spMkLst>
        </pc:spChg>
        <pc:spChg chg="mod">
          <ac:chgData name="6tnh42ksze@goetheuniversitaet.onmicrosoft.com" userId="6a222d40-abdc-47ec-8b39-18807c68d76f" providerId="ADAL" clId="{95D945B9-BD48-449F-BF07-9006432BDDA6}" dt="2023-06-22T12:31:41.226" v="5" actId="20577"/>
          <ac:spMkLst>
            <pc:docMk/>
            <pc:sldMk cId="0" sldId="257"/>
            <ac:spMk id="148" creationId="{00000000-0000-0000-0000-000000000000}"/>
          </ac:spMkLst>
        </pc:spChg>
        <pc:spChg chg="mod">
          <ac:chgData name="6tnh42ksze@goetheuniversitaet.onmicrosoft.com" userId="6a222d40-abdc-47ec-8b39-18807c68d76f" providerId="ADAL" clId="{95D945B9-BD48-449F-BF07-9006432BDDA6}" dt="2023-06-22T12:31:43.579" v="7" actId="20577"/>
          <ac:spMkLst>
            <pc:docMk/>
            <pc:sldMk cId="0" sldId="257"/>
            <ac:spMk id="15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7fc92209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7fc92209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d0c67e760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d0c67e760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d0c67e760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d0c67e760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f7e3e8a6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cf7e3e8a6a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0c67e760c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0c67e760c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d0c67e760c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d0c67e760c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d0c67e760c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d0c67e760c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Once changed to datetime you can do fancy stuff like this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0c67e760c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0c67e760c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d0c67e760c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d0c67e760c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83d9cded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83d9cded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d0c67e760c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d0c67e760c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We gave you a rough idea what pandas can do but it is way more powerful, if you dive in deeper.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7fc922098e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7fc922098e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7fc922098e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7fc922098e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cf7e3e8a6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cf7e3e8a6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d0c67e760c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d0c67e760c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d0c67e760c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d0c67e760c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d0c67e760c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d0c67e760c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Same code length, quite similar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Result in seaborn already has named axis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d83d9cded4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d83d9cded4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Seaborn can plot Strings on Floats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Matplotlib fails here (you’d have to transform the Strings Female and Male to a binary scale like 0 and 1)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d0c67e760c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d0c67e760c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 sz="1000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Plot pairwise relationships in a dataset</a:t>
            </a:r>
            <a:endParaRPr sz="1000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000"/>
              <a:buFont typeface="Roboto"/>
              <a:buChar char="●"/>
            </a:pPr>
            <a:r>
              <a:rPr lang="de" sz="1000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diagonal plots are treated differently: a univariate distribution plot is drawn </a:t>
            </a:r>
            <a:endParaRPr sz="1000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d83d9cded4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d83d9cded4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Fast way to get correlations between columns/features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d83d9cded4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d83d9cded4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Based on that we can visualize the correlations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d83d9cded4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d83d9cded4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7fc922098e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7fc922098e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d3f6efa53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d3f6efa53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7fc922098e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7fc922098e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d21b8b52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d21b8b52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d21b8b521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d21b8b521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d21b8b521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d21b8b521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d21b8b5213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d21b8b5213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d21b8b5213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d21b8b5213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d21b8b521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d21b8b521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d21b8b5213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d21b8b5213_1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d21b8b521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d21b8b521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f7e3e8a6a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f7e3e8a6a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d21b8b5213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d21b8b5213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d0c67e760c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d0c67e760c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d83d9cded4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d83d9cded4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d83d9cded4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d83d9cded4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d21b8b5213_1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d21b8b5213_1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d21b8b5213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d21b8b5213_1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d21b8b5213_1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d21b8b5213_1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d21b8b5213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d21b8b5213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d83d9cded4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d83d9cded4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04144f8f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04144f8f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d83d9cded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d83d9cded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04144f8f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04144f8f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18631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04144f8f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04144f8f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81766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7fc922098e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7fc922098e_0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07d995263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07d9952632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cfe78eb2b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cfe78eb2b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d62fda8d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d62fda8d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07d995263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107d995263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83d9cded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d83d9cded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83d9cded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83d9cded4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fillna - Often in machine Learning used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83d9cded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83d9cded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d83d9cded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d83d9cded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stable/gallery/index.htm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eaborn.pydata.org/examples/index.html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cs.anaconda.com/anaconda/user-guide/getting-started/" TargetMode="External"/><Relationship Id="rId4" Type="http://schemas.openxmlformats.org/officeDocument/2006/relationships/hyperlink" Target="https://docs.anaconda.com/anaconda/install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community/education/#students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 dirty="0"/>
              <a:t>Introduction to Data Science with Python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50" dirty="0"/>
              <a:t>Chapter 4</a:t>
            </a:r>
            <a:endParaRPr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Working with dates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2000"/>
              <a:t>What kind of data type is this : </a:t>
            </a:r>
            <a:r>
              <a:rPr lang="de" sz="245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"27-03-2021" </a:t>
            </a:r>
            <a:r>
              <a:rPr lang="de" sz="24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?</a:t>
            </a:r>
            <a:endParaRPr sz="24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ctr" rtl="0">
              <a:spcBef>
                <a:spcPts val="1200"/>
              </a:spcBef>
              <a:spcAft>
                <a:spcPts val="0"/>
              </a:spcAft>
              <a:buSzPts val="1300"/>
              <a:buAutoNum type="alphaLcParenR"/>
            </a:pPr>
            <a:r>
              <a:rPr lang="de" b="1"/>
              <a:t>integer    b)  float    </a:t>
            </a:r>
            <a:r>
              <a:rPr lang="de" b="1">
                <a:solidFill>
                  <a:srgbClr val="FF0000"/>
                </a:solidFill>
              </a:rPr>
              <a:t>c) string</a:t>
            </a:r>
            <a:r>
              <a:rPr lang="de" b="1"/>
              <a:t>    d) date</a:t>
            </a:r>
            <a:endParaRPr b="1"/>
          </a:p>
        </p:txBody>
      </p:sp>
      <p:pic>
        <p:nvPicPr>
          <p:cNvPr id="228" name="Google Shape;2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2024" y="152400"/>
            <a:ext cx="3679802" cy="13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Transform string to datetime object</a:t>
            </a:r>
            <a:endParaRPr/>
          </a:p>
        </p:txBody>
      </p:sp>
      <p:sp>
        <p:nvSpPr>
          <p:cNvPr id="234" name="Google Shape;234;p24"/>
          <p:cNvSpPr/>
          <p:nvPr/>
        </p:nvSpPr>
        <p:spPr>
          <a:xfrm>
            <a:off x="875650" y="1589075"/>
            <a:ext cx="7238700" cy="1079100"/>
          </a:xfrm>
          <a:prstGeom prst="rect">
            <a:avLst/>
          </a:prstGeom>
          <a:solidFill>
            <a:srgbClr val="C2C2C2"/>
          </a:solidFill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df[</a:t>
            </a:r>
            <a:r>
              <a:rPr lang="de" sz="135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’Birthday’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 = pd.to_datetime(df[</a:t>
            </a:r>
            <a:r>
              <a:rPr lang="de" sz="135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’Birthday’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35" name="Google Shape;2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3150" y="1379800"/>
            <a:ext cx="548575" cy="5485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6" name="Google Shape;236;p24"/>
          <p:cNvGraphicFramePr/>
          <p:nvPr/>
        </p:nvGraphicFramePr>
        <p:xfrm>
          <a:off x="2955475" y="3060200"/>
          <a:ext cx="3079050" cy="1719400"/>
        </p:xfrm>
        <a:graphic>
          <a:graphicData uri="http://schemas.openxmlformats.org/drawingml/2006/table">
            <a:tbl>
              <a:tblPr>
                <a:noFill/>
                <a:tableStyleId>{E00CF858-5C8F-4D3F-B55C-994448F674BA}</a:tableStyleId>
              </a:tblPr>
              <a:tblGrid>
                <a:gridCol w="75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Name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Birthday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Clara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“10/10/1995”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Sarah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“01/10/1999”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John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“03/05/2001”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Transform string to datetime object</a:t>
            </a:r>
            <a:endParaRPr/>
          </a:p>
        </p:txBody>
      </p:sp>
      <p:sp>
        <p:nvSpPr>
          <p:cNvPr id="242" name="Google Shape;242;p25"/>
          <p:cNvSpPr/>
          <p:nvPr/>
        </p:nvSpPr>
        <p:spPr>
          <a:xfrm>
            <a:off x="875650" y="1589075"/>
            <a:ext cx="7238700" cy="1079100"/>
          </a:xfrm>
          <a:prstGeom prst="rect">
            <a:avLst/>
          </a:prstGeom>
          <a:solidFill>
            <a:srgbClr val="C2C2C2"/>
          </a:solidFill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df[</a:t>
            </a:r>
            <a:r>
              <a:rPr lang="de" sz="135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’Birthday’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 = pd.to_datetime(df[</a:t>
            </a:r>
            <a:r>
              <a:rPr lang="de" sz="135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’Birthday’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], format=</a:t>
            </a:r>
            <a:r>
              <a:rPr lang="de" sz="135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”%d/%m/%Y”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3" name="Google Shape;2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3150" y="1379800"/>
            <a:ext cx="548575" cy="5485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4" name="Google Shape;244;p25"/>
          <p:cNvGraphicFramePr/>
          <p:nvPr/>
        </p:nvGraphicFramePr>
        <p:xfrm>
          <a:off x="2955475" y="3060200"/>
          <a:ext cx="3079050" cy="1719400"/>
        </p:xfrm>
        <a:graphic>
          <a:graphicData uri="http://schemas.openxmlformats.org/drawingml/2006/table">
            <a:tbl>
              <a:tblPr>
                <a:noFill/>
                <a:tableStyleId>{E00CF858-5C8F-4D3F-B55C-994448F674BA}</a:tableStyleId>
              </a:tblPr>
              <a:tblGrid>
                <a:gridCol w="75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Name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Birthday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Clara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“10/10/1995”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Sarah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“01/10/1999”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John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“03/05/2001”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Transform string to datetime object</a:t>
            </a:r>
            <a:endParaRPr/>
          </a:p>
        </p:txBody>
      </p:sp>
      <p:sp>
        <p:nvSpPr>
          <p:cNvPr id="250" name="Google Shape;250;p26"/>
          <p:cNvSpPr/>
          <p:nvPr/>
        </p:nvSpPr>
        <p:spPr>
          <a:xfrm>
            <a:off x="875650" y="1589075"/>
            <a:ext cx="7238700" cy="1079100"/>
          </a:xfrm>
          <a:prstGeom prst="rect">
            <a:avLst/>
          </a:prstGeom>
          <a:solidFill>
            <a:srgbClr val="C2C2C2"/>
          </a:solidFill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df[</a:t>
            </a:r>
            <a:r>
              <a:rPr lang="de" sz="135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’Birthday’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 = pd.to_datetime(df[</a:t>
            </a:r>
            <a:r>
              <a:rPr lang="de" sz="135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’Birthday’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], format=</a:t>
            </a:r>
            <a:r>
              <a:rPr lang="de" sz="135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”%m-%d-%Y”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51" name="Google Shape;2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3150" y="1379800"/>
            <a:ext cx="548575" cy="5485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2" name="Google Shape;252;p26"/>
          <p:cNvGraphicFramePr/>
          <p:nvPr/>
        </p:nvGraphicFramePr>
        <p:xfrm>
          <a:off x="2955475" y="3060200"/>
          <a:ext cx="3079050" cy="1719400"/>
        </p:xfrm>
        <a:graphic>
          <a:graphicData uri="http://schemas.openxmlformats.org/drawingml/2006/table">
            <a:tbl>
              <a:tblPr>
                <a:noFill/>
                <a:tableStyleId>{E00CF858-5C8F-4D3F-B55C-994448F674BA}</a:tableStyleId>
              </a:tblPr>
              <a:tblGrid>
                <a:gridCol w="75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Name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Birthday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Clara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“10-10-1995”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Sarah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“10-01-1999”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John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“05-03-2001”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Transform string to datetime object</a:t>
            </a:r>
            <a:endParaRPr/>
          </a:p>
        </p:txBody>
      </p:sp>
      <p:sp>
        <p:nvSpPr>
          <p:cNvPr id="258" name="Google Shape;258;p27"/>
          <p:cNvSpPr/>
          <p:nvPr/>
        </p:nvSpPr>
        <p:spPr>
          <a:xfrm>
            <a:off x="875650" y="1589075"/>
            <a:ext cx="7238700" cy="1079100"/>
          </a:xfrm>
          <a:prstGeom prst="rect">
            <a:avLst/>
          </a:prstGeom>
          <a:solidFill>
            <a:srgbClr val="C2C2C2"/>
          </a:solidFill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37160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df[</a:t>
            </a:r>
            <a:r>
              <a:rPr lang="de" sz="1250">
                <a:solidFill>
                  <a:srgbClr val="A31515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'day'</a:t>
            </a:r>
            <a:r>
              <a:rPr lang="de" sz="12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] = df[</a:t>
            </a:r>
            <a:r>
              <a:rPr lang="de" sz="1250">
                <a:solidFill>
                  <a:srgbClr val="A31515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'Birthday'</a:t>
            </a:r>
            <a:r>
              <a:rPr lang="de" sz="12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].dt.day</a:t>
            </a:r>
            <a:endParaRPr sz="12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137160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df[</a:t>
            </a:r>
            <a:r>
              <a:rPr lang="de" sz="1250">
                <a:solidFill>
                  <a:srgbClr val="A31515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'weekday'</a:t>
            </a:r>
            <a:r>
              <a:rPr lang="de" sz="12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] = df[</a:t>
            </a:r>
            <a:r>
              <a:rPr lang="de" sz="1250">
                <a:solidFill>
                  <a:srgbClr val="A31515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'Birthday'</a:t>
            </a:r>
            <a:r>
              <a:rPr lang="de" sz="12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].dt.weekday</a:t>
            </a:r>
            <a:endParaRPr sz="12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137160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df[</a:t>
            </a:r>
            <a:r>
              <a:rPr lang="de" sz="1250">
                <a:solidFill>
                  <a:srgbClr val="A31515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'month'</a:t>
            </a:r>
            <a:r>
              <a:rPr lang="de" sz="12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] = df[</a:t>
            </a:r>
            <a:r>
              <a:rPr lang="de" sz="1250">
                <a:solidFill>
                  <a:srgbClr val="A31515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'Birthday'</a:t>
            </a:r>
            <a:r>
              <a:rPr lang="de" sz="12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].dt.month</a:t>
            </a:r>
            <a:endParaRPr sz="15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59" name="Google Shape;2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3150" y="1379800"/>
            <a:ext cx="548575" cy="5485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0" name="Google Shape;260;p27"/>
          <p:cNvGraphicFramePr/>
          <p:nvPr/>
        </p:nvGraphicFramePr>
        <p:xfrm>
          <a:off x="2127038" y="3060245"/>
          <a:ext cx="5128150" cy="1664230"/>
        </p:xfrm>
        <a:graphic>
          <a:graphicData uri="http://schemas.openxmlformats.org/drawingml/2006/table">
            <a:tbl>
              <a:tblPr>
                <a:noFill/>
                <a:tableStyleId>{E00CF858-5C8F-4D3F-B55C-994448F674BA}</a:tableStyleId>
              </a:tblPr>
              <a:tblGrid>
                <a:gridCol w="1229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9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9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5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Name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Birthday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day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weekday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month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Clara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“10-10-1995”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10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10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Sarah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“10-01-1999”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10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John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“05-03-2001”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Set date as index</a:t>
            </a:r>
            <a:endParaRPr/>
          </a:p>
        </p:txBody>
      </p:sp>
      <p:graphicFrame>
        <p:nvGraphicFramePr>
          <p:cNvPr id="266" name="Google Shape;266;p28"/>
          <p:cNvGraphicFramePr/>
          <p:nvPr/>
        </p:nvGraphicFramePr>
        <p:xfrm>
          <a:off x="631788" y="2006165"/>
          <a:ext cx="3559350" cy="1516695"/>
        </p:xfrm>
        <a:graphic>
          <a:graphicData uri="http://schemas.openxmlformats.org/drawingml/2006/table">
            <a:tbl>
              <a:tblPr>
                <a:noFill/>
                <a:tableStyleId>{E00CF858-5C8F-4D3F-B55C-994448F674BA}</a:tableStyleId>
              </a:tblPr>
              <a:tblGrid>
                <a:gridCol w="123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5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4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300">
                          <a:solidFill>
                            <a:schemeClr val="lt1"/>
                          </a:solidFill>
                        </a:rPr>
                        <a:t>date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300"/>
                        <a:t>City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300"/>
                        <a:t>Temperature</a:t>
                      </a:r>
                      <a:endParaRPr sz="1300"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 b="1">
                          <a:solidFill>
                            <a:schemeClr val="lt1"/>
                          </a:solidFill>
                        </a:rPr>
                        <a:t>“2021-04-20”</a:t>
                      </a:r>
                      <a:endParaRPr sz="10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rgbClr val="FFFFFF"/>
                          </a:solidFill>
                        </a:rPr>
                        <a:t>‘Frankfurt’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rgbClr val="FFFFFF"/>
                          </a:solidFill>
                        </a:rPr>
                        <a:t>10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 b="1">
                          <a:solidFill>
                            <a:schemeClr val="lt1"/>
                          </a:solidFill>
                        </a:rPr>
                        <a:t>“2021-04-21”</a:t>
                      </a:r>
                      <a:endParaRPr sz="10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lt1"/>
                          </a:solidFill>
                        </a:rPr>
                        <a:t>‘Frankfurt’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rgbClr val="FFFFFF"/>
                          </a:solidFill>
                        </a:rPr>
                        <a:t>11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 b="1">
                          <a:solidFill>
                            <a:schemeClr val="lt1"/>
                          </a:solidFill>
                        </a:rPr>
                        <a:t>“2021-04-22”</a:t>
                      </a:r>
                      <a:endParaRPr sz="10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lt1"/>
                          </a:solidFill>
                        </a:rPr>
                        <a:t>‘Frankfurt’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rgbClr val="FFFFFF"/>
                          </a:solidFill>
                        </a:rPr>
                        <a:t>12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67" name="Google Shape;267;p28"/>
          <p:cNvSpPr/>
          <p:nvPr/>
        </p:nvSpPr>
        <p:spPr>
          <a:xfrm>
            <a:off x="4638625" y="2297575"/>
            <a:ext cx="4106100" cy="1079100"/>
          </a:xfrm>
          <a:prstGeom prst="rect">
            <a:avLst/>
          </a:prstGeom>
          <a:solidFill>
            <a:srgbClr val="C2C2C2"/>
          </a:solidFill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4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df = df.set_index([</a:t>
            </a:r>
            <a:r>
              <a:rPr lang="de" sz="135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'date'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68" name="Google Shape;2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6850" y="1900050"/>
            <a:ext cx="548575" cy="5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Select timespans</a:t>
            </a:r>
            <a:endParaRPr/>
          </a:p>
        </p:txBody>
      </p:sp>
      <p:sp>
        <p:nvSpPr>
          <p:cNvPr id="274" name="Google Shape;274;p2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67185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When the index is in datetime format, you can access the data in the following way: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75" name="Google Shape;275;p29"/>
          <p:cNvSpPr/>
          <p:nvPr/>
        </p:nvSpPr>
        <p:spPr>
          <a:xfrm>
            <a:off x="4230300" y="2518975"/>
            <a:ext cx="4106100" cy="1079100"/>
          </a:xfrm>
          <a:prstGeom prst="rect">
            <a:avLst/>
          </a:prstGeom>
          <a:solidFill>
            <a:srgbClr val="C2C2C2"/>
          </a:solidFill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4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df[</a:t>
            </a:r>
            <a:r>
              <a:rPr lang="de" sz="135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'2021'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 </a:t>
            </a:r>
            <a:r>
              <a:rPr lang="de" sz="135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# all data from 2021 </a:t>
            </a:r>
            <a:endParaRPr sz="135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df[</a:t>
            </a:r>
            <a:r>
              <a:rPr lang="de" sz="135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'2021-04'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de" sz="135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'2021-05'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 df[</a:t>
            </a:r>
            <a:r>
              <a:rPr lang="de" sz="135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'2021':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 </a:t>
            </a:r>
            <a:r>
              <a:rPr lang="de" sz="135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aphicFrame>
        <p:nvGraphicFramePr>
          <p:cNvPr id="276" name="Google Shape;276;p29"/>
          <p:cNvGraphicFramePr/>
          <p:nvPr/>
        </p:nvGraphicFramePr>
        <p:xfrm>
          <a:off x="398313" y="2350240"/>
          <a:ext cx="3559350" cy="1516695"/>
        </p:xfrm>
        <a:graphic>
          <a:graphicData uri="http://schemas.openxmlformats.org/drawingml/2006/table">
            <a:tbl>
              <a:tblPr>
                <a:noFill/>
                <a:tableStyleId>{E00CF858-5C8F-4D3F-B55C-994448F674BA}</a:tableStyleId>
              </a:tblPr>
              <a:tblGrid>
                <a:gridCol w="123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5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4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300">
                          <a:solidFill>
                            <a:schemeClr val="lt1"/>
                          </a:solidFill>
                        </a:rPr>
                        <a:t>date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300"/>
                        <a:t>City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300"/>
                        <a:t>Temperature</a:t>
                      </a:r>
                      <a:endParaRPr sz="1300"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 b="1">
                          <a:solidFill>
                            <a:schemeClr val="lt1"/>
                          </a:solidFill>
                        </a:rPr>
                        <a:t>“2021-04-20”</a:t>
                      </a:r>
                      <a:endParaRPr sz="10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rgbClr val="FFFFFF"/>
                          </a:solidFill>
                        </a:rPr>
                        <a:t>‘Frankfurt’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rgbClr val="FFFFFF"/>
                          </a:solidFill>
                        </a:rPr>
                        <a:t>10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 b="1">
                          <a:solidFill>
                            <a:schemeClr val="lt1"/>
                          </a:solidFill>
                        </a:rPr>
                        <a:t>“2021-04-21”</a:t>
                      </a:r>
                      <a:endParaRPr sz="10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lt1"/>
                          </a:solidFill>
                        </a:rPr>
                        <a:t>‘Frankfurt’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rgbClr val="FFFFFF"/>
                          </a:solidFill>
                        </a:rPr>
                        <a:t>11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 b="1">
                          <a:solidFill>
                            <a:schemeClr val="lt1"/>
                          </a:solidFill>
                        </a:rPr>
                        <a:t>“2021-04-22”</a:t>
                      </a:r>
                      <a:endParaRPr sz="10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chemeClr val="lt1"/>
                          </a:solidFill>
                        </a:rPr>
                        <a:t>‘Frankfurt’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000">
                          <a:solidFill>
                            <a:srgbClr val="FFFFFF"/>
                          </a:solidFill>
                        </a:rPr>
                        <a:t>12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77" name="Google Shape;2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2625" y="2182625"/>
            <a:ext cx="548575" cy="5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0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Exercise 1</a:t>
            </a:r>
            <a:endParaRPr/>
          </a:p>
        </p:txBody>
      </p:sp>
      <p:sp>
        <p:nvSpPr>
          <p:cNvPr id="283" name="Google Shape;283;p30"/>
          <p:cNvSpPr/>
          <p:nvPr/>
        </p:nvSpPr>
        <p:spPr>
          <a:xfrm>
            <a:off x="3275700" y="1649350"/>
            <a:ext cx="5145600" cy="2150100"/>
          </a:xfrm>
          <a:prstGeom prst="rect">
            <a:avLst/>
          </a:prstGeom>
          <a:solidFill>
            <a:srgbClr val="C2C2C2"/>
          </a:solidFill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4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df[</a:t>
            </a:r>
            <a:r>
              <a:rPr lang="de" sz="135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'date'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 = pd.to_datetime(df[</a:t>
            </a:r>
            <a:r>
              <a:rPr lang="de" sz="135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'date'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df = df.set_index([</a:t>
            </a:r>
            <a:r>
              <a:rPr lang="de" sz="135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'date'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df[</a:t>
            </a:r>
            <a:r>
              <a:rPr lang="de" sz="135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'2021-04'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de" sz="135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'2021-05'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df[df[</a:t>
            </a:r>
            <a:r>
              <a:rPr lang="de" sz="135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‘col_name’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 == </a:t>
            </a:r>
            <a:r>
              <a:rPr lang="de" sz="135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‘some condition’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plt.plot(df[</a:t>
            </a:r>
            <a:r>
              <a:rPr lang="de" sz="135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‘col_name’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][</a:t>
            </a:r>
            <a:r>
              <a:rPr lang="de" sz="135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‘2000’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84" name="Google Shape;2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8100" y="1464825"/>
            <a:ext cx="548575" cy="5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pandas has a lot of useful functionality</a:t>
            </a:r>
            <a:endParaRPr/>
          </a:p>
        </p:txBody>
      </p:sp>
      <p:sp>
        <p:nvSpPr>
          <p:cNvPr id="290" name="Google Shape;290;p3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The official documentation of pandas has more than 3000 pages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work with missing values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de"/>
              <a:t>fill with mean value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de"/>
              <a:t>interpolate between values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de"/>
              <a:t>fill with last value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Read data from various sources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de"/>
              <a:t>Excel, CSV,  SQL,  Stata, SPSS, SAS, HTML Tables from websites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Windowing functions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de"/>
              <a:t>Moving average,...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Topics of the course</a:t>
            </a:r>
            <a:endParaRPr/>
          </a:p>
        </p:txBody>
      </p:sp>
      <p:grpSp>
        <p:nvGrpSpPr>
          <p:cNvPr id="140" name="Google Shape;140;p14"/>
          <p:cNvGrpSpPr/>
          <p:nvPr/>
        </p:nvGrpSpPr>
        <p:grpSpPr>
          <a:xfrm>
            <a:off x="768550" y="1260750"/>
            <a:ext cx="2611496" cy="3112137"/>
            <a:chOff x="1024439" y="1574028"/>
            <a:chExt cx="1893486" cy="2118397"/>
          </a:xfrm>
        </p:grpSpPr>
        <p:sp>
          <p:nvSpPr>
            <p:cNvPr id="141" name="Google Shape;141;p14"/>
            <p:cNvSpPr txBox="1"/>
            <p:nvPr/>
          </p:nvSpPr>
          <p:spPr>
            <a:xfrm>
              <a:off x="1024439" y="1574028"/>
              <a:ext cx="12045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de" sz="1600" b="1" dirty="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2. Chapter</a:t>
              </a:r>
              <a:endParaRPr sz="1600" b="1" dirty="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2" name="Google Shape;142;p14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b="1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Python Fundamentals</a:t>
              </a:r>
              <a:endParaRPr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3" name="Google Shape;143;p14"/>
            <p:cNvSpPr txBox="1"/>
            <p:nvPr/>
          </p:nvSpPr>
          <p:spPr>
            <a:xfrm>
              <a:off x="1293925" y="3151825"/>
              <a:ext cx="1467300" cy="54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de" sz="12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Basic concepts,</a:t>
              </a:r>
              <a:br>
                <a:rPr lang="de" sz="12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de" sz="12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Variables, basic data structures, functions</a:t>
              </a:r>
              <a:endParaRPr sz="12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44" name="Google Shape;144;p14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5" name="Google Shape;145;p14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7B7B7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/>
                <a:t>  </a:t>
              </a: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666666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14"/>
          <p:cNvGrpSpPr/>
          <p:nvPr/>
        </p:nvGrpSpPr>
        <p:grpSpPr>
          <a:xfrm>
            <a:off x="3241927" y="1260745"/>
            <a:ext cx="2530694" cy="3112141"/>
            <a:chOff x="1083025" y="1574025"/>
            <a:chExt cx="1834900" cy="2118400"/>
          </a:xfrm>
        </p:grpSpPr>
        <p:sp>
          <p:nvSpPr>
            <p:cNvPr id="148" name="Google Shape;148;p14"/>
            <p:cNvSpPr txBox="1"/>
            <p:nvPr/>
          </p:nvSpPr>
          <p:spPr>
            <a:xfrm>
              <a:off x="1335026" y="1574025"/>
              <a:ext cx="8937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de" sz="1600" b="1" dirty="0">
                  <a:solidFill>
                    <a:srgbClr val="9E9E9E"/>
                  </a:solidFill>
                  <a:latin typeface="Roboto"/>
                  <a:ea typeface="Roboto"/>
                  <a:cs typeface="Roboto"/>
                  <a:sym typeface="Roboto"/>
                </a:rPr>
                <a:t>3. Chapter</a:t>
              </a:r>
              <a:endParaRPr sz="1600" b="1" dirty="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9" name="Google Shape;149;p14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b="1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Data Wrangling &amp; Simple visualizations</a:t>
              </a:r>
              <a:endParaRPr b="1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0" name="Google Shape;150;p14"/>
            <p:cNvSpPr txBox="1"/>
            <p:nvPr/>
          </p:nvSpPr>
          <p:spPr>
            <a:xfrm>
              <a:off x="1293925" y="3151825"/>
              <a:ext cx="1467300" cy="54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de" sz="12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How to process data with pandas and visualize it with matplotlib</a:t>
              </a:r>
              <a:endParaRPr sz="12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51" name="Google Shape;151;p14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2" name="Google Shape;152;p14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highlight>
                    <a:srgbClr val="C2C2C2"/>
                  </a:highlight>
                </a:rPr>
                <a:t>  </a:t>
              </a:r>
              <a:endParaRPr>
                <a:highlight>
                  <a:srgbClr val="C2C2C2"/>
                </a:highlight>
              </a:endParaRPr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14"/>
          <p:cNvGrpSpPr/>
          <p:nvPr/>
        </p:nvGrpSpPr>
        <p:grpSpPr>
          <a:xfrm>
            <a:off x="5625002" y="1260745"/>
            <a:ext cx="2530694" cy="3112141"/>
            <a:chOff x="1083025" y="1574025"/>
            <a:chExt cx="1834900" cy="2118400"/>
          </a:xfrm>
        </p:grpSpPr>
        <p:sp>
          <p:nvSpPr>
            <p:cNvPr id="155" name="Google Shape;155;p14"/>
            <p:cNvSpPr txBox="1"/>
            <p:nvPr/>
          </p:nvSpPr>
          <p:spPr>
            <a:xfrm>
              <a:off x="1335026" y="1574025"/>
              <a:ext cx="8937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de" sz="1600" b="1" dirty="0">
                  <a:solidFill>
                    <a:srgbClr val="9FC5E8"/>
                  </a:solidFill>
                  <a:latin typeface="Roboto"/>
                  <a:ea typeface="Roboto"/>
                  <a:cs typeface="Roboto"/>
                  <a:sym typeface="Roboto"/>
                </a:rPr>
                <a:t>4. Chapter</a:t>
              </a:r>
              <a:endParaRPr sz="1600" b="1" dirty="0">
                <a:solidFill>
                  <a:srgbClr val="9FC5E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6" name="Google Shape;156;p14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b="1">
                  <a:solidFill>
                    <a:srgbClr val="9FC5E8"/>
                  </a:solidFill>
                  <a:latin typeface="Roboto"/>
                  <a:ea typeface="Roboto"/>
                  <a:cs typeface="Roboto"/>
                  <a:sym typeface="Roboto"/>
                </a:rPr>
                <a:t>Visualizations &amp; Modelling</a:t>
              </a:r>
              <a:endParaRPr b="1">
                <a:solidFill>
                  <a:srgbClr val="9FC5E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7" name="Google Shape;157;p14"/>
            <p:cNvSpPr txBox="1"/>
            <p:nvPr/>
          </p:nvSpPr>
          <p:spPr>
            <a:xfrm>
              <a:off x="1293925" y="3151825"/>
              <a:ext cx="1467300" cy="54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de" sz="1200">
                  <a:solidFill>
                    <a:srgbClr val="9FC5E8"/>
                  </a:solidFill>
                  <a:latin typeface="Roboto"/>
                  <a:ea typeface="Roboto"/>
                  <a:cs typeface="Roboto"/>
                  <a:sym typeface="Roboto"/>
                </a:rPr>
                <a:t>More plots with matplotlib and seaborn and an introduction to modelling</a:t>
              </a:r>
              <a:endParaRPr sz="1200">
                <a:solidFill>
                  <a:srgbClr val="9FC5E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58" name="Google Shape;158;p14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9" name="Google Shape;159;p14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/>
                <a:t>  </a:t>
              </a:r>
              <a:endParaRPr/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2"/>
          <p:cNvSpPr txBox="1">
            <a:spLocks noGrp="1"/>
          </p:cNvSpPr>
          <p:nvPr>
            <p:ph type="title"/>
          </p:nvPr>
        </p:nvSpPr>
        <p:spPr>
          <a:xfrm>
            <a:off x="823850" y="2058375"/>
            <a:ext cx="7970100" cy="14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100">
                <a:solidFill>
                  <a:schemeClr val="dk2"/>
                </a:solidFill>
              </a:rPr>
              <a:t>Advanced Visualisations &amp; Modelling</a:t>
            </a:r>
            <a:endParaRPr sz="21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Advanced Visualizations with </a:t>
            </a:r>
            <a:br>
              <a:rPr lang="de" b="1"/>
            </a:br>
            <a:r>
              <a:rPr lang="de" b="1"/>
              <a:t>Seaborn </a:t>
            </a:r>
            <a:endParaRPr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3"/>
          <p:cNvSpPr txBox="1">
            <a:spLocks noGrp="1"/>
          </p:cNvSpPr>
          <p:nvPr>
            <p:ph type="title"/>
          </p:nvPr>
        </p:nvSpPr>
        <p:spPr>
          <a:xfrm>
            <a:off x="4775850" y="393750"/>
            <a:ext cx="27876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de"/>
              <a:t>library</a:t>
            </a:r>
            <a:endParaRPr/>
          </a:p>
        </p:txBody>
      </p:sp>
      <p:sp>
        <p:nvSpPr>
          <p:cNvPr id="301" name="Google Shape;301;p3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statistical data visualization tools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based on matplotlib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makes it easy to create more sophisticated plots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best to visualize relations between columns of a dataset</a:t>
            </a:r>
            <a:endParaRPr/>
          </a:p>
        </p:txBody>
      </p:sp>
      <p:pic>
        <p:nvPicPr>
          <p:cNvPr id="302" name="Google Shape;3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644" y="110975"/>
            <a:ext cx="3786188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3"/>
          <p:cNvSpPr/>
          <p:nvPr/>
        </p:nvSpPr>
        <p:spPr>
          <a:xfrm>
            <a:off x="2153625" y="3339075"/>
            <a:ext cx="4329300" cy="1079100"/>
          </a:xfrm>
          <a:prstGeom prst="rect">
            <a:avLst/>
          </a:prstGeom>
          <a:solidFill>
            <a:srgbClr val="C2C2C2"/>
          </a:solidFill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4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de" sz="12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seaborn </a:t>
            </a:r>
            <a:r>
              <a:rPr lang="de" sz="12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de" sz="12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sns</a:t>
            </a:r>
            <a:endParaRPr sz="12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04" name="Google Shape;30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1600" y="2987825"/>
            <a:ext cx="548575" cy="5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Look into a penguins dataset</a:t>
            </a:r>
            <a:endParaRPr/>
          </a:p>
        </p:txBody>
      </p:sp>
      <p:pic>
        <p:nvPicPr>
          <p:cNvPr id="310" name="Google Shape;3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550" y="1813448"/>
            <a:ext cx="5513075" cy="1374150"/>
          </a:xfrm>
          <a:prstGeom prst="rect">
            <a:avLst/>
          </a:prstGeom>
          <a:noFill/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Look into a penguins dataset</a:t>
            </a:r>
            <a:endParaRPr/>
          </a:p>
        </p:txBody>
      </p:sp>
      <p:pic>
        <p:nvPicPr>
          <p:cNvPr id="316" name="Google Shape;31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550" y="1813448"/>
            <a:ext cx="5513075" cy="1374150"/>
          </a:xfrm>
          <a:prstGeom prst="rect">
            <a:avLst/>
          </a:prstGeom>
          <a:noFill/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7" name="Google Shape;31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">
            <a:off x="6541022" y="990320"/>
            <a:ext cx="2602976" cy="3612929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5"/>
          <p:cNvSpPr txBox="1"/>
          <p:nvPr/>
        </p:nvSpPr>
        <p:spPr>
          <a:xfrm>
            <a:off x="6622000" y="4699450"/>
            <a:ext cx="269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Source: https://www.galapagos.org/blog/the-measure-of-a-penguin/</a:t>
            </a:r>
            <a:endParaRPr sz="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Matplotlib vs Seaborn</a:t>
            </a:r>
            <a:endParaRPr/>
          </a:p>
        </p:txBody>
      </p:sp>
      <p:sp>
        <p:nvSpPr>
          <p:cNvPr id="324" name="Google Shape;324;p36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25" name="Google Shape;32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950" y="2186650"/>
            <a:ext cx="2668370" cy="25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9925" y="2186650"/>
            <a:ext cx="2560650" cy="257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6"/>
          <p:cNvSpPr/>
          <p:nvPr/>
        </p:nvSpPr>
        <p:spPr>
          <a:xfrm>
            <a:off x="110450" y="1372250"/>
            <a:ext cx="4385400" cy="6654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4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950">
                <a:highlight>
                  <a:srgbClr val="CCCCCC"/>
                </a:highlight>
                <a:latin typeface="Roboto Mono"/>
                <a:ea typeface="Roboto Mono"/>
                <a:cs typeface="Roboto Mono"/>
                <a:sym typeface="Roboto Mono"/>
              </a:rPr>
              <a:t>plt.scatter(df[</a:t>
            </a:r>
            <a:r>
              <a:rPr lang="de" sz="950">
                <a:solidFill>
                  <a:srgbClr val="A31515"/>
                </a:solidFill>
                <a:highlight>
                  <a:srgbClr val="CCCCCC"/>
                </a:highlight>
                <a:latin typeface="Roboto Mono"/>
                <a:ea typeface="Roboto Mono"/>
                <a:cs typeface="Roboto Mono"/>
                <a:sym typeface="Roboto Mono"/>
              </a:rPr>
              <a:t>'bill_length_mm'</a:t>
            </a:r>
            <a:r>
              <a:rPr lang="de" sz="950">
                <a:highlight>
                  <a:srgbClr val="CCCCCC"/>
                </a:highlight>
                <a:latin typeface="Roboto Mono"/>
                <a:ea typeface="Roboto Mono"/>
                <a:cs typeface="Roboto Mono"/>
                <a:sym typeface="Roboto Mono"/>
              </a:rPr>
              <a:t>],df[</a:t>
            </a:r>
            <a:r>
              <a:rPr lang="de" sz="950">
                <a:solidFill>
                  <a:srgbClr val="A31515"/>
                </a:solidFill>
                <a:highlight>
                  <a:srgbClr val="CCCCCC"/>
                </a:highlight>
                <a:latin typeface="Roboto Mono"/>
                <a:ea typeface="Roboto Mono"/>
                <a:cs typeface="Roboto Mono"/>
                <a:sym typeface="Roboto Mono"/>
              </a:rPr>
              <a:t>'flipper_length_mm'</a:t>
            </a:r>
            <a:r>
              <a:rPr lang="de" sz="950">
                <a:highlight>
                  <a:srgbClr val="CCCCCC"/>
                </a:highlight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950">
              <a:highlight>
                <a:srgbClr val="CCCCCC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250">
              <a:solidFill>
                <a:srgbClr val="AF00DB"/>
              </a:solidFill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8" name="Google Shape;328;p36"/>
          <p:cNvSpPr/>
          <p:nvPr/>
        </p:nvSpPr>
        <p:spPr>
          <a:xfrm>
            <a:off x="4682400" y="1372250"/>
            <a:ext cx="4385400" cy="6654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950">
                <a:highlight>
                  <a:srgbClr val="CCCCCC"/>
                </a:highlight>
                <a:latin typeface="Roboto Mono"/>
                <a:ea typeface="Roboto Mono"/>
                <a:cs typeface="Roboto Mono"/>
                <a:sym typeface="Roboto Mono"/>
              </a:rPr>
              <a:t>sns.relplot(df[</a:t>
            </a:r>
            <a:r>
              <a:rPr lang="de" sz="950">
                <a:solidFill>
                  <a:srgbClr val="A31515"/>
                </a:solidFill>
                <a:highlight>
                  <a:srgbClr val="CCCCCC"/>
                </a:highlight>
                <a:latin typeface="Roboto Mono"/>
                <a:ea typeface="Roboto Mono"/>
                <a:cs typeface="Roboto Mono"/>
                <a:sym typeface="Roboto Mono"/>
              </a:rPr>
              <a:t>'bill_length_mm'</a:t>
            </a:r>
            <a:r>
              <a:rPr lang="de" sz="950">
                <a:highlight>
                  <a:srgbClr val="CCCCCC"/>
                </a:highlight>
                <a:latin typeface="Roboto Mono"/>
                <a:ea typeface="Roboto Mono"/>
                <a:cs typeface="Roboto Mono"/>
                <a:sym typeface="Roboto Mono"/>
              </a:rPr>
              <a:t>],df[</a:t>
            </a:r>
            <a:r>
              <a:rPr lang="de" sz="950">
                <a:solidFill>
                  <a:srgbClr val="A31515"/>
                </a:solidFill>
                <a:highlight>
                  <a:srgbClr val="CCCCCC"/>
                </a:highlight>
                <a:latin typeface="Roboto Mono"/>
                <a:ea typeface="Roboto Mono"/>
                <a:cs typeface="Roboto Mono"/>
                <a:sym typeface="Roboto Mono"/>
              </a:rPr>
              <a:t>'flipper_length_mm'</a:t>
            </a:r>
            <a:r>
              <a:rPr lang="de" sz="950">
                <a:highlight>
                  <a:srgbClr val="CCCCCC"/>
                </a:highlight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1150">
              <a:solidFill>
                <a:srgbClr val="AF00DB"/>
              </a:solidFill>
              <a:highlight>
                <a:srgbClr val="CCCCCC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Matplotlib vs Seaborn</a:t>
            </a:r>
            <a:endParaRPr/>
          </a:p>
        </p:txBody>
      </p:sp>
      <p:sp>
        <p:nvSpPr>
          <p:cNvPr id="334" name="Google Shape;334;p37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35" name="Google Shape;335;p37"/>
          <p:cNvSpPr/>
          <p:nvPr/>
        </p:nvSpPr>
        <p:spPr>
          <a:xfrm>
            <a:off x="110450" y="1372250"/>
            <a:ext cx="4385400" cy="6654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4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950">
                <a:highlight>
                  <a:srgbClr val="CCCCCC"/>
                </a:highlight>
                <a:latin typeface="Roboto Mono"/>
                <a:ea typeface="Roboto Mono"/>
                <a:cs typeface="Roboto Mono"/>
                <a:sym typeface="Roboto Mono"/>
              </a:rPr>
              <a:t>plt.scatter(df[</a:t>
            </a:r>
            <a:r>
              <a:rPr lang="de" sz="950">
                <a:solidFill>
                  <a:srgbClr val="A31515"/>
                </a:solidFill>
                <a:highlight>
                  <a:srgbClr val="CCCCCC"/>
                </a:highlight>
                <a:latin typeface="Roboto Mono"/>
                <a:ea typeface="Roboto Mono"/>
                <a:cs typeface="Roboto Mono"/>
                <a:sym typeface="Roboto Mono"/>
              </a:rPr>
              <a:t>'bill_length_mm'</a:t>
            </a:r>
            <a:r>
              <a:rPr lang="de" sz="950">
                <a:highlight>
                  <a:srgbClr val="CCCCCC"/>
                </a:highlight>
                <a:latin typeface="Roboto Mono"/>
                <a:ea typeface="Roboto Mono"/>
                <a:cs typeface="Roboto Mono"/>
                <a:sym typeface="Roboto Mono"/>
              </a:rPr>
              <a:t>],df[</a:t>
            </a:r>
            <a:r>
              <a:rPr lang="de" sz="950">
                <a:solidFill>
                  <a:srgbClr val="A31515"/>
                </a:solidFill>
                <a:highlight>
                  <a:srgbClr val="CCCCCC"/>
                </a:highlight>
                <a:latin typeface="Roboto Mono"/>
                <a:ea typeface="Roboto Mono"/>
                <a:cs typeface="Roboto Mono"/>
                <a:sym typeface="Roboto Mono"/>
              </a:rPr>
              <a:t>sex</a:t>
            </a:r>
            <a:r>
              <a:rPr lang="de" sz="950">
                <a:highlight>
                  <a:srgbClr val="CCCCCC"/>
                </a:highlight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950">
              <a:highlight>
                <a:srgbClr val="CCCCCC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250">
              <a:solidFill>
                <a:srgbClr val="AF00DB"/>
              </a:solidFill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6" name="Google Shape;336;p37"/>
          <p:cNvSpPr/>
          <p:nvPr/>
        </p:nvSpPr>
        <p:spPr>
          <a:xfrm>
            <a:off x="4682400" y="1372250"/>
            <a:ext cx="4385400" cy="6654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950">
                <a:highlight>
                  <a:srgbClr val="CCCCCC"/>
                </a:highlight>
                <a:latin typeface="Roboto Mono"/>
                <a:ea typeface="Roboto Mono"/>
                <a:cs typeface="Roboto Mono"/>
                <a:sym typeface="Roboto Mono"/>
              </a:rPr>
              <a:t>sns.relplot(df[</a:t>
            </a:r>
            <a:r>
              <a:rPr lang="de" sz="950">
                <a:solidFill>
                  <a:srgbClr val="A31515"/>
                </a:solidFill>
                <a:highlight>
                  <a:srgbClr val="CCCCCC"/>
                </a:highlight>
                <a:latin typeface="Roboto Mono"/>
                <a:ea typeface="Roboto Mono"/>
                <a:cs typeface="Roboto Mono"/>
                <a:sym typeface="Roboto Mono"/>
              </a:rPr>
              <a:t>'bill_length_mm'</a:t>
            </a:r>
            <a:r>
              <a:rPr lang="de" sz="950">
                <a:highlight>
                  <a:srgbClr val="CCCCCC"/>
                </a:highlight>
                <a:latin typeface="Roboto Mono"/>
                <a:ea typeface="Roboto Mono"/>
                <a:cs typeface="Roboto Mono"/>
                <a:sym typeface="Roboto Mono"/>
              </a:rPr>
              <a:t>],df[</a:t>
            </a:r>
            <a:r>
              <a:rPr lang="de" sz="950">
                <a:solidFill>
                  <a:srgbClr val="A31515"/>
                </a:solidFill>
                <a:highlight>
                  <a:srgbClr val="CCCCCC"/>
                </a:highlight>
                <a:latin typeface="Roboto Mono"/>
                <a:ea typeface="Roboto Mono"/>
                <a:cs typeface="Roboto Mono"/>
                <a:sym typeface="Roboto Mono"/>
              </a:rPr>
              <a:t>sex</a:t>
            </a:r>
            <a:r>
              <a:rPr lang="de" sz="950">
                <a:highlight>
                  <a:srgbClr val="CCCCCC"/>
                </a:highlight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1150">
              <a:solidFill>
                <a:srgbClr val="AF00DB"/>
              </a:solidFill>
              <a:highlight>
                <a:srgbClr val="CCCCCC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37" name="Google Shape;33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1750" y="2252050"/>
            <a:ext cx="2637450" cy="2637450"/>
          </a:xfrm>
          <a:prstGeom prst="rect">
            <a:avLst/>
          </a:prstGeom>
          <a:noFill/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8" name="Google Shape;338;p37"/>
          <p:cNvSpPr txBox="1"/>
          <p:nvPr/>
        </p:nvSpPr>
        <p:spPr>
          <a:xfrm>
            <a:off x="1139075" y="3282775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8B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TypeError</a:t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Pairplot</a:t>
            </a:r>
            <a:endParaRPr/>
          </a:p>
        </p:txBody>
      </p:sp>
      <p:sp>
        <p:nvSpPr>
          <p:cNvPr id="344" name="Google Shape;344;p38"/>
          <p:cNvSpPr/>
          <p:nvPr/>
        </p:nvSpPr>
        <p:spPr>
          <a:xfrm>
            <a:off x="310850" y="2158051"/>
            <a:ext cx="3463500" cy="979800"/>
          </a:xfrm>
          <a:prstGeom prst="rect">
            <a:avLst/>
          </a:prstGeom>
          <a:solidFill>
            <a:srgbClr val="C2C2C2"/>
          </a:solidFill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4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sns.pairplot(df)</a:t>
            </a:r>
            <a:endParaRPr sz="12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250">
              <a:solidFill>
                <a:srgbClr val="AF00DB"/>
              </a:solidFill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5" name="Google Shape;34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3975" y="1788900"/>
            <a:ext cx="548575" cy="5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3600" y="235087"/>
            <a:ext cx="4673326" cy="4673326"/>
          </a:xfrm>
          <a:prstGeom prst="rect">
            <a:avLst/>
          </a:prstGeom>
          <a:noFill/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Visualize correlations</a:t>
            </a:r>
            <a:endParaRPr/>
          </a:p>
        </p:txBody>
      </p:sp>
      <p:pic>
        <p:nvPicPr>
          <p:cNvPr id="352" name="Google Shape;35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00" y="2250950"/>
            <a:ext cx="4717474" cy="1323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3" name="Google Shape;353;p39"/>
          <p:cNvSpPr/>
          <p:nvPr/>
        </p:nvSpPr>
        <p:spPr>
          <a:xfrm>
            <a:off x="5313075" y="2397750"/>
            <a:ext cx="3087000" cy="1029900"/>
          </a:xfrm>
          <a:prstGeom prst="rect">
            <a:avLst/>
          </a:prstGeom>
          <a:solidFill>
            <a:srgbClr val="C2C2C2"/>
          </a:solidFill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4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df.corr()</a:t>
            </a:r>
            <a:endParaRPr sz="12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6125" y="2103475"/>
            <a:ext cx="548575" cy="5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Visualize correlations</a:t>
            </a:r>
            <a:endParaRPr/>
          </a:p>
        </p:txBody>
      </p:sp>
      <p:sp>
        <p:nvSpPr>
          <p:cNvPr id="360" name="Google Shape;360;p40"/>
          <p:cNvSpPr/>
          <p:nvPr/>
        </p:nvSpPr>
        <p:spPr>
          <a:xfrm>
            <a:off x="5313075" y="2397750"/>
            <a:ext cx="3087000" cy="1029900"/>
          </a:xfrm>
          <a:prstGeom prst="rect">
            <a:avLst/>
          </a:prstGeom>
          <a:solidFill>
            <a:srgbClr val="C2C2C2"/>
          </a:solidFill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4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sns.heatmap(df.corr())</a:t>
            </a:r>
            <a:endParaRPr sz="12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61" name="Google Shape;36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6125" y="2103475"/>
            <a:ext cx="548575" cy="5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9750" y="1668025"/>
            <a:ext cx="3421350" cy="23681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1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Exercise 2</a:t>
            </a:r>
            <a:endParaRPr/>
          </a:p>
        </p:txBody>
      </p:sp>
      <p:sp>
        <p:nvSpPr>
          <p:cNvPr id="368" name="Google Shape;368;p41"/>
          <p:cNvSpPr/>
          <p:nvPr/>
        </p:nvSpPr>
        <p:spPr>
          <a:xfrm>
            <a:off x="4572000" y="2186351"/>
            <a:ext cx="3463500" cy="979800"/>
          </a:xfrm>
          <a:prstGeom prst="rect">
            <a:avLst/>
          </a:prstGeom>
          <a:solidFill>
            <a:srgbClr val="C2C2C2"/>
          </a:solidFill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4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sns.pairplot(df)</a:t>
            </a:r>
            <a:endParaRPr sz="12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sns.pairplot(df, hue=’col_name’)</a:t>
            </a:r>
            <a:endParaRPr sz="12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250">
              <a:solidFill>
                <a:srgbClr val="AF00DB"/>
              </a:solidFill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69" name="Google Shape;36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6075" y="1955450"/>
            <a:ext cx="548575" cy="5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6360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100">
                <a:solidFill>
                  <a:schemeClr val="dk2"/>
                </a:solidFill>
              </a:rPr>
              <a:t>Advanced Visualisations &amp; Modelling</a:t>
            </a:r>
            <a:endParaRPr sz="21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Clean Data with Pandas</a:t>
            </a:r>
            <a:endParaRPr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Matplotlib &amp; Seaborn Gallery</a:t>
            </a:r>
            <a:endParaRPr/>
          </a:p>
        </p:txBody>
      </p:sp>
      <p:sp>
        <p:nvSpPr>
          <p:cNvPr id="375" name="Google Shape;375;p4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Documentation contains example plots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Each plot comes with the corresponding code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 u="sng">
                <a:solidFill>
                  <a:schemeClr val="hlink"/>
                </a:solidFill>
                <a:hlinkClick r:id="rId3"/>
              </a:rPr>
              <a:t>https://matplotlib.org/stable/gallery/index.html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 u="sng">
                <a:solidFill>
                  <a:schemeClr val="hlink"/>
                </a:solidFill>
                <a:hlinkClick r:id="rId4"/>
              </a:rPr>
              <a:t>https://seaborn.pydata.org/examples/index.html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6360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100">
                <a:solidFill>
                  <a:schemeClr val="dk2"/>
                </a:solidFill>
              </a:rPr>
              <a:t>Advanced Visualisations &amp; Modelling</a:t>
            </a:r>
            <a:endParaRPr sz="21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Modelling Basics</a:t>
            </a:r>
            <a:endParaRPr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Linear Regression</a:t>
            </a:r>
            <a:endParaRPr/>
          </a:p>
        </p:txBody>
      </p:sp>
      <p:pic>
        <p:nvPicPr>
          <p:cNvPr id="386" name="Google Shape;38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222" y="1753538"/>
            <a:ext cx="2914900" cy="1943874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4"/>
          <p:cNvSpPr txBox="1">
            <a:spLocks noGrp="1"/>
          </p:cNvSpPr>
          <p:nvPr>
            <p:ph type="body" idx="1"/>
          </p:nvPr>
        </p:nvSpPr>
        <p:spPr>
          <a:xfrm>
            <a:off x="4729000" y="2004325"/>
            <a:ext cx="2945400" cy="12447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de" sz="922" b="1"/>
              <a:t>How expensive is this house?</a:t>
            </a:r>
            <a:endParaRPr sz="922" b="1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de" sz="922"/>
              <a:t>Based on information like:</a:t>
            </a:r>
            <a:endParaRPr sz="922"/>
          </a:p>
          <a:p>
            <a:pPr marL="457200" lvl="0" indent="-287178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23"/>
              <a:buChar char="●"/>
            </a:pPr>
            <a:r>
              <a:rPr lang="de" sz="922"/>
              <a:t>amount of rooms</a:t>
            </a:r>
            <a:endParaRPr sz="922"/>
          </a:p>
          <a:p>
            <a:pPr marL="457200" lvl="0" indent="-28717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23"/>
              <a:buChar char="●"/>
            </a:pPr>
            <a:r>
              <a:rPr lang="de" sz="922"/>
              <a:t>location</a:t>
            </a:r>
            <a:endParaRPr sz="922"/>
          </a:p>
          <a:p>
            <a:pPr marL="457200" lvl="0" indent="-28717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23"/>
              <a:buChar char="●"/>
            </a:pPr>
            <a:r>
              <a:rPr lang="de" sz="922"/>
              <a:t>size</a:t>
            </a:r>
            <a:endParaRPr sz="922"/>
          </a:p>
        </p:txBody>
      </p:sp>
      <p:sp>
        <p:nvSpPr>
          <p:cNvPr id="388" name="Google Shape;388;p44"/>
          <p:cNvSpPr txBox="1"/>
          <p:nvPr/>
        </p:nvSpPr>
        <p:spPr>
          <a:xfrm>
            <a:off x="2010800" y="3616375"/>
            <a:ext cx="15333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500">
                <a:solidFill>
                  <a:srgbClr val="C2C2C2"/>
                </a:solidFill>
                <a:latin typeface="Lato"/>
                <a:ea typeface="Lato"/>
                <a:cs typeface="Lato"/>
                <a:sym typeface="Lato"/>
              </a:rPr>
              <a:t>Source: https://avantecture.com/p/phoenixsee/</a:t>
            </a:r>
            <a:endParaRPr sz="500">
              <a:solidFill>
                <a:srgbClr val="C2C2C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Housing regression</a:t>
            </a:r>
            <a:endParaRPr/>
          </a:p>
        </p:txBody>
      </p:sp>
      <p:graphicFrame>
        <p:nvGraphicFramePr>
          <p:cNvPr id="394" name="Google Shape;394;p45"/>
          <p:cNvGraphicFramePr/>
          <p:nvPr/>
        </p:nvGraphicFramePr>
        <p:xfrm>
          <a:off x="476688" y="2157345"/>
          <a:ext cx="3428000" cy="1764150"/>
        </p:xfrm>
        <a:graphic>
          <a:graphicData uri="http://schemas.openxmlformats.org/drawingml/2006/table">
            <a:tbl>
              <a:tblPr>
                <a:noFill/>
                <a:tableStyleId>{E00CF858-5C8F-4D3F-B55C-994448F674BA}</a:tableStyleId>
              </a:tblPr>
              <a:tblGrid>
                <a:gridCol w="815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4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9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4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House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Location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Rooms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Price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Berlin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500k €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B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Frankfurt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600k €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C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Berlin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7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300k €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95" name="Google Shape;395;p45"/>
          <p:cNvGraphicFramePr/>
          <p:nvPr/>
        </p:nvGraphicFramePr>
        <p:xfrm>
          <a:off x="5047313" y="2157345"/>
          <a:ext cx="3428000" cy="1764150"/>
        </p:xfrm>
        <a:graphic>
          <a:graphicData uri="http://schemas.openxmlformats.org/drawingml/2006/table">
            <a:tbl>
              <a:tblPr>
                <a:noFill/>
                <a:tableStyleId>{E00CF858-5C8F-4D3F-B55C-994448F674BA}</a:tableStyleId>
              </a:tblPr>
              <a:tblGrid>
                <a:gridCol w="815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4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9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4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House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Location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Rooms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Price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D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Frankfurt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?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Frankfurt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?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F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Berlin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?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96" name="Google Shape;396;p45"/>
          <p:cNvSpPr txBox="1"/>
          <p:nvPr/>
        </p:nvSpPr>
        <p:spPr>
          <a:xfrm>
            <a:off x="1258125" y="1532500"/>
            <a:ext cx="175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Old collected data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7" name="Google Shape;397;p45"/>
          <p:cNvSpPr txBox="1"/>
          <p:nvPr/>
        </p:nvSpPr>
        <p:spPr>
          <a:xfrm>
            <a:off x="6050775" y="1581275"/>
            <a:ext cx="175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New data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Housing regression</a:t>
            </a:r>
            <a:endParaRPr/>
          </a:p>
        </p:txBody>
      </p:sp>
      <p:graphicFrame>
        <p:nvGraphicFramePr>
          <p:cNvPr id="403" name="Google Shape;403;p46"/>
          <p:cNvGraphicFramePr/>
          <p:nvPr/>
        </p:nvGraphicFramePr>
        <p:xfrm>
          <a:off x="476688" y="2157345"/>
          <a:ext cx="3428000" cy="1764150"/>
        </p:xfrm>
        <a:graphic>
          <a:graphicData uri="http://schemas.openxmlformats.org/drawingml/2006/table">
            <a:tbl>
              <a:tblPr>
                <a:noFill/>
                <a:tableStyleId>{E00CF858-5C8F-4D3F-B55C-994448F674BA}</a:tableStyleId>
              </a:tblPr>
              <a:tblGrid>
                <a:gridCol w="815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4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9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4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House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Location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Rooms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Price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Berlin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500k €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B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Frankfurt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600k €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C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Berlin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7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300k €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04" name="Google Shape;404;p46"/>
          <p:cNvGraphicFramePr/>
          <p:nvPr/>
        </p:nvGraphicFramePr>
        <p:xfrm>
          <a:off x="5047313" y="2157345"/>
          <a:ext cx="3428000" cy="1764150"/>
        </p:xfrm>
        <a:graphic>
          <a:graphicData uri="http://schemas.openxmlformats.org/drawingml/2006/table">
            <a:tbl>
              <a:tblPr>
                <a:noFill/>
                <a:tableStyleId>{E00CF858-5C8F-4D3F-B55C-994448F674BA}</a:tableStyleId>
              </a:tblPr>
              <a:tblGrid>
                <a:gridCol w="815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4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9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4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House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Location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Rooms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Price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D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Frankfurt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?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Frankfurt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?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F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Berlin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?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05" name="Google Shape;405;p46"/>
          <p:cNvSpPr txBox="1"/>
          <p:nvPr/>
        </p:nvSpPr>
        <p:spPr>
          <a:xfrm>
            <a:off x="1258125" y="1532500"/>
            <a:ext cx="175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Old collected data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6" name="Google Shape;406;p46"/>
          <p:cNvSpPr txBox="1"/>
          <p:nvPr/>
        </p:nvSpPr>
        <p:spPr>
          <a:xfrm>
            <a:off x="6050775" y="1581275"/>
            <a:ext cx="175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New data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7" name="Google Shape;407;p46"/>
          <p:cNvSpPr/>
          <p:nvPr/>
        </p:nvSpPr>
        <p:spPr>
          <a:xfrm>
            <a:off x="481050" y="2138800"/>
            <a:ext cx="2645400" cy="17826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46"/>
          <p:cNvSpPr/>
          <p:nvPr/>
        </p:nvSpPr>
        <p:spPr>
          <a:xfrm rot="-5400000">
            <a:off x="1559400" y="2995075"/>
            <a:ext cx="488400" cy="26538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46"/>
          <p:cNvSpPr txBox="1"/>
          <p:nvPr/>
        </p:nvSpPr>
        <p:spPr>
          <a:xfrm>
            <a:off x="1352450" y="4566175"/>
            <a:ext cx="97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Features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Housing regression</a:t>
            </a:r>
            <a:endParaRPr/>
          </a:p>
        </p:txBody>
      </p:sp>
      <p:graphicFrame>
        <p:nvGraphicFramePr>
          <p:cNvPr id="415" name="Google Shape;415;p47"/>
          <p:cNvGraphicFramePr/>
          <p:nvPr/>
        </p:nvGraphicFramePr>
        <p:xfrm>
          <a:off x="476688" y="2157345"/>
          <a:ext cx="3428000" cy="1764150"/>
        </p:xfrm>
        <a:graphic>
          <a:graphicData uri="http://schemas.openxmlformats.org/drawingml/2006/table">
            <a:tbl>
              <a:tblPr>
                <a:noFill/>
                <a:tableStyleId>{E00CF858-5C8F-4D3F-B55C-994448F674BA}</a:tableStyleId>
              </a:tblPr>
              <a:tblGrid>
                <a:gridCol w="815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4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9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4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House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Location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Rooms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Price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Berlin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500k €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B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Frankfurt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600k €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C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Berlin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7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300k €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16" name="Google Shape;416;p47"/>
          <p:cNvGraphicFramePr/>
          <p:nvPr/>
        </p:nvGraphicFramePr>
        <p:xfrm>
          <a:off x="5047313" y="2157345"/>
          <a:ext cx="3428000" cy="1764150"/>
        </p:xfrm>
        <a:graphic>
          <a:graphicData uri="http://schemas.openxmlformats.org/drawingml/2006/table">
            <a:tbl>
              <a:tblPr>
                <a:noFill/>
                <a:tableStyleId>{E00CF858-5C8F-4D3F-B55C-994448F674BA}</a:tableStyleId>
              </a:tblPr>
              <a:tblGrid>
                <a:gridCol w="815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4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9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4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House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Location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Rooms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Price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D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Frankfurt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?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Frankfurt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?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F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Berlin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?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17" name="Google Shape;417;p47"/>
          <p:cNvSpPr txBox="1"/>
          <p:nvPr/>
        </p:nvSpPr>
        <p:spPr>
          <a:xfrm>
            <a:off x="1258125" y="1532500"/>
            <a:ext cx="175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Old collected data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8" name="Google Shape;418;p47"/>
          <p:cNvSpPr txBox="1"/>
          <p:nvPr/>
        </p:nvSpPr>
        <p:spPr>
          <a:xfrm>
            <a:off x="6050775" y="1581275"/>
            <a:ext cx="175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New data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9" name="Google Shape;419;p47"/>
          <p:cNvSpPr/>
          <p:nvPr/>
        </p:nvSpPr>
        <p:spPr>
          <a:xfrm>
            <a:off x="3117150" y="2138800"/>
            <a:ext cx="792000" cy="17826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47"/>
          <p:cNvSpPr/>
          <p:nvPr/>
        </p:nvSpPr>
        <p:spPr>
          <a:xfrm rot="-5400000">
            <a:off x="1559400" y="2995075"/>
            <a:ext cx="488400" cy="26538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47"/>
          <p:cNvSpPr txBox="1"/>
          <p:nvPr/>
        </p:nvSpPr>
        <p:spPr>
          <a:xfrm>
            <a:off x="1352450" y="4566175"/>
            <a:ext cx="97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Features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2" name="Google Shape;422;p47"/>
          <p:cNvSpPr/>
          <p:nvPr/>
        </p:nvSpPr>
        <p:spPr>
          <a:xfrm rot="-5400000">
            <a:off x="3282300" y="3959950"/>
            <a:ext cx="488400" cy="7920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7"/>
          <p:cNvSpPr txBox="1"/>
          <p:nvPr/>
        </p:nvSpPr>
        <p:spPr>
          <a:xfrm>
            <a:off x="2949900" y="456617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Target column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Linear Regression</a:t>
            </a:r>
            <a:endParaRPr/>
          </a:p>
        </p:txBody>
      </p:sp>
      <p:cxnSp>
        <p:nvCxnSpPr>
          <p:cNvPr id="429" name="Google Shape;429;p48"/>
          <p:cNvCxnSpPr/>
          <p:nvPr/>
        </p:nvCxnSpPr>
        <p:spPr>
          <a:xfrm rot="10800000" flipH="1">
            <a:off x="977350" y="1672575"/>
            <a:ext cx="7500" cy="2382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0" name="Google Shape;430;p48"/>
          <p:cNvCxnSpPr/>
          <p:nvPr/>
        </p:nvCxnSpPr>
        <p:spPr>
          <a:xfrm>
            <a:off x="856450" y="3927075"/>
            <a:ext cx="3584400" cy="174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1" name="Google Shape;431;p48"/>
          <p:cNvSpPr txBox="1"/>
          <p:nvPr/>
        </p:nvSpPr>
        <p:spPr>
          <a:xfrm>
            <a:off x="1849300" y="4188800"/>
            <a:ext cx="159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Amount of rooms</a:t>
            </a:r>
            <a:endParaRPr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2" name="Google Shape;432;p48"/>
          <p:cNvSpPr txBox="1"/>
          <p:nvPr/>
        </p:nvSpPr>
        <p:spPr>
          <a:xfrm>
            <a:off x="984850" y="3927075"/>
            <a:ext cx="33774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 1        2        3        4        5        6        7     </a:t>
            </a:r>
            <a:endParaRPr dirty="0"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3" name="Google Shape;433;p48"/>
          <p:cNvSpPr txBox="1"/>
          <p:nvPr/>
        </p:nvSpPr>
        <p:spPr>
          <a:xfrm>
            <a:off x="279475" y="1802025"/>
            <a:ext cx="7794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1M €</a:t>
            </a:r>
            <a:endParaRPr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800 k €</a:t>
            </a:r>
            <a:endParaRPr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600 k €</a:t>
            </a:r>
            <a:endParaRPr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400 k €</a:t>
            </a:r>
            <a:endParaRPr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200 k €</a:t>
            </a:r>
            <a:endParaRPr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4" name="Google Shape;434;p48"/>
          <p:cNvSpPr/>
          <p:nvPr/>
        </p:nvSpPr>
        <p:spPr>
          <a:xfrm>
            <a:off x="1309375" y="3348425"/>
            <a:ext cx="71100" cy="7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48"/>
          <p:cNvSpPr/>
          <p:nvPr/>
        </p:nvSpPr>
        <p:spPr>
          <a:xfrm>
            <a:off x="1766575" y="3577025"/>
            <a:ext cx="71100" cy="7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8"/>
          <p:cNvSpPr/>
          <p:nvPr/>
        </p:nvSpPr>
        <p:spPr>
          <a:xfrm>
            <a:off x="1614175" y="2967425"/>
            <a:ext cx="71100" cy="7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48"/>
          <p:cNvSpPr/>
          <p:nvPr/>
        </p:nvSpPr>
        <p:spPr>
          <a:xfrm>
            <a:off x="2376175" y="3043625"/>
            <a:ext cx="71100" cy="7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8"/>
          <p:cNvSpPr/>
          <p:nvPr/>
        </p:nvSpPr>
        <p:spPr>
          <a:xfrm>
            <a:off x="2985775" y="2738825"/>
            <a:ext cx="71100" cy="7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48"/>
          <p:cNvSpPr/>
          <p:nvPr/>
        </p:nvSpPr>
        <p:spPr>
          <a:xfrm>
            <a:off x="3290575" y="2281625"/>
            <a:ext cx="71100" cy="7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48"/>
          <p:cNvSpPr/>
          <p:nvPr/>
        </p:nvSpPr>
        <p:spPr>
          <a:xfrm>
            <a:off x="3747775" y="1748225"/>
            <a:ext cx="71100" cy="7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48"/>
          <p:cNvSpPr/>
          <p:nvPr/>
        </p:nvSpPr>
        <p:spPr>
          <a:xfrm>
            <a:off x="4204975" y="1900625"/>
            <a:ext cx="71100" cy="7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Linear Regression</a:t>
            </a:r>
            <a:endParaRPr/>
          </a:p>
        </p:txBody>
      </p:sp>
      <p:cxnSp>
        <p:nvCxnSpPr>
          <p:cNvPr id="447" name="Google Shape;447;p49"/>
          <p:cNvCxnSpPr/>
          <p:nvPr/>
        </p:nvCxnSpPr>
        <p:spPr>
          <a:xfrm rot="10800000" flipH="1">
            <a:off x="977350" y="1672575"/>
            <a:ext cx="7500" cy="2382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8" name="Google Shape;448;p49"/>
          <p:cNvCxnSpPr/>
          <p:nvPr/>
        </p:nvCxnSpPr>
        <p:spPr>
          <a:xfrm>
            <a:off x="856450" y="3927075"/>
            <a:ext cx="3584400" cy="174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9" name="Google Shape;449;p49"/>
          <p:cNvSpPr txBox="1"/>
          <p:nvPr/>
        </p:nvSpPr>
        <p:spPr>
          <a:xfrm>
            <a:off x="1849300" y="4188800"/>
            <a:ext cx="159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Amount of rooms</a:t>
            </a:r>
            <a:endParaRPr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1" name="Google Shape;451;p49"/>
          <p:cNvSpPr txBox="1"/>
          <p:nvPr/>
        </p:nvSpPr>
        <p:spPr>
          <a:xfrm>
            <a:off x="279475" y="1802025"/>
            <a:ext cx="7794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1M €</a:t>
            </a:r>
            <a:endParaRPr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800 k €</a:t>
            </a:r>
            <a:endParaRPr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600 k €</a:t>
            </a:r>
            <a:endParaRPr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400 k €</a:t>
            </a:r>
            <a:endParaRPr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200 k €</a:t>
            </a:r>
            <a:endParaRPr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2" name="Google Shape;452;p49"/>
          <p:cNvSpPr/>
          <p:nvPr/>
        </p:nvSpPr>
        <p:spPr>
          <a:xfrm>
            <a:off x="1309375" y="3348425"/>
            <a:ext cx="71100" cy="7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9"/>
          <p:cNvSpPr/>
          <p:nvPr/>
        </p:nvSpPr>
        <p:spPr>
          <a:xfrm>
            <a:off x="1766575" y="3577025"/>
            <a:ext cx="71100" cy="7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9"/>
          <p:cNvSpPr/>
          <p:nvPr/>
        </p:nvSpPr>
        <p:spPr>
          <a:xfrm>
            <a:off x="1614175" y="2967425"/>
            <a:ext cx="71100" cy="7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49"/>
          <p:cNvSpPr/>
          <p:nvPr/>
        </p:nvSpPr>
        <p:spPr>
          <a:xfrm>
            <a:off x="2376175" y="3043625"/>
            <a:ext cx="71100" cy="7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9"/>
          <p:cNvSpPr/>
          <p:nvPr/>
        </p:nvSpPr>
        <p:spPr>
          <a:xfrm>
            <a:off x="2985775" y="2738825"/>
            <a:ext cx="71100" cy="7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49"/>
          <p:cNvSpPr/>
          <p:nvPr/>
        </p:nvSpPr>
        <p:spPr>
          <a:xfrm>
            <a:off x="3290575" y="2281625"/>
            <a:ext cx="71100" cy="7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49"/>
          <p:cNvSpPr/>
          <p:nvPr/>
        </p:nvSpPr>
        <p:spPr>
          <a:xfrm>
            <a:off x="3747775" y="1748225"/>
            <a:ext cx="71100" cy="7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49"/>
          <p:cNvSpPr/>
          <p:nvPr/>
        </p:nvSpPr>
        <p:spPr>
          <a:xfrm>
            <a:off x="4204975" y="1900625"/>
            <a:ext cx="71100" cy="7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0" name="Google Shape;460;p49"/>
          <p:cNvCxnSpPr/>
          <p:nvPr/>
        </p:nvCxnSpPr>
        <p:spPr>
          <a:xfrm rot="10800000" flipH="1">
            <a:off x="1021850" y="1469750"/>
            <a:ext cx="3500100" cy="2369400"/>
          </a:xfrm>
          <a:prstGeom prst="straightConnector1">
            <a:avLst/>
          </a:prstGeom>
          <a:noFill/>
          <a:ln w="38100" cap="flat" cmpd="sng">
            <a:solidFill>
              <a:srgbClr val="82C7A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61" name="Google Shape;461;p49" descr="price = a \cdot rooms +b" title="MathEquation,#fffff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6422" y="2007875"/>
            <a:ext cx="2671052" cy="31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32;p48">
            <a:extLst>
              <a:ext uri="{FF2B5EF4-FFF2-40B4-BE49-F238E27FC236}">
                <a16:creationId xmlns:a16="http://schemas.microsoft.com/office/drawing/2014/main" id="{C6F0079C-DDF3-027B-67C5-36DF376F0927}"/>
              </a:ext>
            </a:extLst>
          </p:cNvPr>
          <p:cNvSpPr txBox="1"/>
          <p:nvPr/>
        </p:nvSpPr>
        <p:spPr>
          <a:xfrm>
            <a:off x="984850" y="3927075"/>
            <a:ext cx="33774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 1        2        3        4        5        6        7     </a:t>
            </a:r>
            <a:endParaRPr dirty="0"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6" name="Google Shape;466;p50"/>
          <p:cNvCxnSpPr/>
          <p:nvPr/>
        </p:nvCxnSpPr>
        <p:spPr>
          <a:xfrm flipH="1">
            <a:off x="4240675" y="1672575"/>
            <a:ext cx="600" cy="2295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50"/>
          <p:cNvCxnSpPr/>
          <p:nvPr/>
        </p:nvCxnSpPr>
        <p:spPr>
          <a:xfrm flipH="1">
            <a:off x="3781675" y="1791275"/>
            <a:ext cx="1500" cy="1698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8" name="Google Shape;468;p50"/>
          <p:cNvCxnSpPr/>
          <p:nvPr/>
        </p:nvCxnSpPr>
        <p:spPr>
          <a:xfrm>
            <a:off x="3019500" y="2516250"/>
            <a:ext cx="2100" cy="2460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" name="Google Shape;469;p50"/>
          <p:cNvCxnSpPr/>
          <p:nvPr/>
        </p:nvCxnSpPr>
        <p:spPr>
          <a:xfrm flipH="1">
            <a:off x="2412025" y="2908475"/>
            <a:ext cx="600" cy="1914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0" name="Google Shape;470;p50"/>
          <p:cNvCxnSpPr>
            <a:stCxn id="471" idx="4"/>
          </p:cNvCxnSpPr>
          <p:nvPr/>
        </p:nvCxnSpPr>
        <p:spPr>
          <a:xfrm>
            <a:off x="1344925" y="3419525"/>
            <a:ext cx="9600" cy="2187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2" name="Google Shape;472;p50"/>
          <p:cNvCxnSpPr/>
          <p:nvPr/>
        </p:nvCxnSpPr>
        <p:spPr>
          <a:xfrm flipH="1">
            <a:off x="1802175" y="3330325"/>
            <a:ext cx="3600" cy="3078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" name="Google Shape;473;p50"/>
          <p:cNvCxnSpPr/>
          <p:nvPr/>
        </p:nvCxnSpPr>
        <p:spPr>
          <a:xfrm>
            <a:off x="1649725" y="2962325"/>
            <a:ext cx="8100" cy="4494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4" name="Google Shape;474;p5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Linear Regression</a:t>
            </a:r>
            <a:endParaRPr/>
          </a:p>
        </p:txBody>
      </p:sp>
      <p:cxnSp>
        <p:nvCxnSpPr>
          <p:cNvPr id="475" name="Google Shape;475;p50"/>
          <p:cNvCxnSpPr/>
          <p:nvPr/>
        </p:nvCxnSpPr>
        <p:spPr>
          <a:xfrm rot="10800000" flipH="1">
            <a:off x="977350" y="1672575"/>
            <a:ext cx="7500" cy="2382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6" name="Google Shape;476;p50"/>
          <p:cNvCxnSpPr/>
          <p:nvPr/>
        </p:nvCxnSpPr>
        <p:spPr>
          <a:xfrm>
            <a:off x="856450" y="3927075"/>
            <a:ext cx="3584400" cy="174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7" name="Google Shape;477;p50"/>
          <p:cNvSpPr txBox="1"/>
          <p:nvPr/>
        </p:nvSpPr>
        <p:spPr>
          <a:xfrm>
            <a:off x="1849300" y="4188800"/>
            <a:ext cx="159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Amount of rooms</a:t>
            </a:r>
            <a:endParaRPr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9" name="Google Shape;479;p50"/>
          <p:cNvSpPr txBox="1"/>
          <p:nvPr/>
        </p:nvSpPr>
        <p:spPr>
          <a:xfrm>
            <a:off x="279475" y="1802025"/>
            <a:ext cx="7794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1M €</a:t>
            </a:r>
            <a:endParaRPr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800 k €</a:t>
            </a:r>
            <a:endParaRPr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600 k €</a:t>
            </a:r>
            <a:endParaRPr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400 k €</a:t>
            </a:r>
            <a:endParaRPr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200 k €</a:t>
            </a:r>
            <a:endParaRPr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1" name="Google Shape;471;p50"/>
          <p:cNvSpPr/>
          <p:nvPr/>
        </p:nvSpPr>
        <p:spPr>
          <a:xfrm>
            <a:off x="1309375" y="3348425"/>
            <a:ext cx="71100" cy="7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50"/>
          <p:cNvSpPr/>
          <p:nvPr/>
        </p:nvSpPr>
        <p:spPr>
          <a:xfrm>
            <a:off x="1766575" y="3577025"/>
            <a:ext cx="71100" cy="7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50"/>
          <p:cNvSpPr/>
          <p:nvPr/>
        </p:nvSpPr>
        <p:spPr>
          <a:xfrm>
            <a:off x="1614175" y="2967425"/>
            <a:ext cx="71100" cy="7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50"/>
          <p:cNvSpPr/>
          <p:nvPr/>
        </p:nvSpPr>
        <p:spPr>
          <a:xfrm>
            <a:off x="2376175" y="3043625"/>
            <a:ext cx="71100" cy="7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50"/>
          <p:cNvSpPr/>
          <p:nvPr/>
        </p:nvSpPr>
        <p:spPr>
          <a:xfrm>
            <a:off x="2985775" y="2738825"/>
            <a:ext cx="71100" cy="7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50"/>
          <p:cNvSpPr/>
          <p:nvPr/>
        </p:nvSpPr>
        <p:spPr>
          <a:xfrm>
            <a:off x="3290575" y="2281625"/>
            <a:ext cx="71100" cy="7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50"/>
          <p:cNvSpPr/>
          <p:nvPr/>
        </p:nvSpPr>
        <p:spPr>
          <a:xfrm>
            <a:off x="3747775" y="1748225"/>
            <a:ext cx="71100" cy="7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50"/>
          <p:cNvSpPr/>
          <p:nvPr/>
        </p:nvSpPr>
        <p:spPr>
          <a:xfrm>
            <a:off x="4204975" y="1900625"/>
            <a:ext cx="71100" cy="71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7" name="Google Shape;487;p50"/>
          <p:cNvCxnSpPr/>
          <p:nvPr/>
        </p:nvCxnSpPr>
        <p:spPr>
          <a:xfrm rot="10800000" flipH="1">
            <a:off x="1021850" y="1469750"/>
            <a:ext cx="3500100" cy="2369400"/>
          </a:xfrm>
          <a:prstGeom prst="straightConnector1">
            <a:avLst/>
          </a:prstGeom>
          <a:noFill/>
          <a:ln w="38100" cap="flat" cmpd="sng">
            <a:solidFill>
              <a:srgbClr val="82C7A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8" name="Google Shape;488;p50"/>
          <p:cNvSpPr txBox="1"/>
          <p:nvPr/>
        </p:nvSpPr>
        <p:spPr>
          <a:xfrm>
            <a:off x="4823600" y="2916500"/>
            <a:ext cx="1222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RMSE =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89" name="Google Shape;489;p50" descr="price = a \cdot rooms +b" title="MathEquation,#fffff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6422" y="2007875"/>
            <a:ext cx="2671052" cy="3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50" descr="\sqrt{\frac{1}{T}\sum_{i=1}^T(y_{i,  predicted}-y_{i,true})^2)}" title="MathEquation,#fffff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7577" y="2902997"/>
            <a:ext cx="3204600" cy="48870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32;p48">
            <a:extLst>
              <a:ext uri="{FF2B5EF4-FFF2-40B4-BE49-F238E27FC236}">
                <a16:creationId xmlns:a16="http://schemas.microsoft.com/office/drawing/2014/main" id="{15673AF4-8B09-AABE-F2F6-A9BA9146D175}"/>
              </a:ext>
            </a:extLst>
          </p:cNvPr>
          <p:cNvSpPr txBox="1"/>
          <p:nvPr/>
        </p:nvSpPr>
        <p:spPr>
          <a:xfrm>
            <a:off x="984850" y="3927075"/>
            <a:ext cx="33774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82C7A5"/>
                </a:solidFill>
                <a:latin typeface="Lato"/>
                <a:ea typeface="Lato"/>
                <a:cs typeface="Lato"/>
                <a:sym typeface="Lato"/>
              </a:rPr>
              <a:t> 1        2        3        4        5        6        7     </a:t>
            </a:r>
            <a:endParaRPr dirty="0">
              <a:solidFill>
                <a:srgbClr val="82C7A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Linear Regression</a:t>
            </a:r>
            <a:endParaRPr/>
          </a:p>
        </p:txBody>
      </p:sp>
      <p:graphicFrame>
        <p:nvGraphicFramePr>
          <p:cNvPr id="496" name="Google Shape;496;p51"/>
          <p:cNvGraphicFramePr/>
          <p:nvPr/>
        </p:nvGraphicFramePr>
        <p:xfrm>
          <a:off x="476688" y="2157345"/>
          <a:ext cx="3428000" cy="1764150"/>
        </p:xfrm>
        <a:graphic>
          <a:graphicData uri="http://schemas.openxmlformats.org/drawingml/2006/table">
            <a:tbl>
              <a:tblPr>
                <a:noFill/>
                <a:tableStyleId>{E00CF858-5C8F-4D3F-B55C-994448F674BA}</a:tableStyleId>
              </a:tblPr>
              <a:tblGrid>
                <a:gridCol w="815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4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House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Bedrooms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Rooms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Price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500k €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B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600k €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C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7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300k €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97" name="Google Shape;497;p51" descr="price = a_1 \cdot rooms + a_2 \cdot size + a_3 \cdot  bedrooms+b" title="MathEquation,#fffff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1425" y="2750300"/>
            <a:ext cx="4700500" cy="26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Clean data</a:t>
            </a:r>
            <a:endParaRPr/>
          </a:p>
        </p:txBody>
      </p:sp>
      <p:graphicFrame>
        <p:nvGraphicFramePr>
          <p:cNvPr id="171" name="Google Shape;171;p16"/>
          <p:cNvGraphicFramePr/>
          <p:nvPr/>
        </p:nvGraphicFramePr>
        <p:xfrm>
          <a:off x="557425" y="2231325"/>
          <a:ext cx="3079050" cy="1719400"/>
        </p:xfrm>
        <a:graphic>
          <a:graphicData uri="http://schemas.openxmlformats.org/drawingml/2006/table">
            <a:tbl>
              <a:tblPr>
                <a:noFill/>
                <a:tableStyleId>{E00CF858-5C8F-4D3F-B55C-994448F674BA}</a:tableStyleId>
              </a:tblPr>
              <a:tblGrid>
                <a:gridCol w="75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Name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Town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Clara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Frankfurt a.M.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Sarah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Frankfurt am Main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John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Berlin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2" name="Google Shape;172;p16"/>
          <p:cNvSpPr txBox="1"/>
          <p:nvPr/>
        </p:nvSpPr>
        <p:spPr>
          <a:xfrm>
            <a:off x="1250700" y="1125800"/>
            <a:ext cx="597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comes often in an untidy form, therefore some data cleaning is necessary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16"/>
          <p:cNvSpPr/>
          <p:nvPr/>
        </p:nvSpPr>
        <p:spPr>
          <a:xfrm>
            <a:off x="3870575" y="2539800"/>
            <a:ext cx="4329300" cy="1079100"/>
          </a:xfrm>
          <a:prstGeom prst="rect">
            <a:avLst/>
          </a:prstGeom>
          <a:solidFill>
            <a:srgbClr val="C2C2C2"/>
          </a:solidFill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450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df1[</a:t>
            </a:r>
            <a:r>
              <a:rPr lang="de" sz="1350" dirty="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'Town'</a:t>
            </a:r>
            <a:r>
              <a:rPr lang="de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 = df1[</a:t>
            </a:r>
            <a:r>
              <a:rPr lang="de" sz="1350" dirty="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'Town'</a:t>
            </a:r>
            <a:r>
              <a:rPr lang="de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].str.replace(</a:t>
            </a:r>
            <a:endParaRPr sz="1350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8288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350" dirty="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'a.M.'</a:t>
            </a:r>
            <a:r>
              <a:rPr lang="de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de" sz="1350" dirty="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'am Main'</a:t>
            </a:r>
            <a:r>
              <a:rPr lang="de" sz="1350" dirty="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50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250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74" name="Google Shape;1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7725" y="2173712"/>
            <a:ext cx="548575" cy="5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How good is your model?</a:t>
            </a:r>
            <a:endParaRPr/>
          </a:p>
        </p:txBody>
      </p:sp>
      <p:sp>
        <p:nvSpPr>
          <p:cNvPr id="503" name="Google Shape;503;p5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10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How does the model perform on unseen data?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de"/>
              <a:t>Split data in a train (70%) and test (30%) set to evaluate your model</a:t>
            </a:r>
            <a:endParaRPr/>
          </a:p>
        </p:txBody>
      </p:sp>
      <p:sp>
        <p:nvSpPr>
          <p:cNvPr id="504" name="Google Shape;504;p52"/>
          <p:cNvSpPr/>
          <p:nvPr/>
        </p:nvSpPr>
        <p:spPr>
          <a:xfrm>
            <a:off x="2375650" y="2784725"/>
            <a:ext cx="1250700" cy="71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solidFill>
                  <a:schemeClr val="dk1"/>
                </a:solidFill>
              </a:rPr>
              <a:t>data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05" name="Google Shape;505;p52"/>
          <p:cNvSpPr/>
          <p:nvPr/>
        </p:nvSpPr>
        <p:spPr>
          <a:xfrm>
            <a:off x="4368250" y="3794750"/>
            <a:ext cx="1250700" cy="71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solidFill>
                  <a:schemeClr val="dk1"/>
                </a:solidFill>
              </a:rPr>
              <a:t>train data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06" name="Google Shape;506;p52"/>
          <p:cNvSpPr/>
          <p:nvPr/>
        </p:nvSpPr>
        <p:spPr>
          <a:xfrm>
            <a:off x="4368238" y="2784725"/>
            <a:ext cx="1250700" cy="71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solidFill>
                  <a:schemeClr val="dk1"/>
                </a:solidFill>
              </a:rPr>
              <a:t>test data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507" name="Google Shape;507;p52"/>
          <p:cNvCxnSpPr>
            <a:stCxn id="504" idx="3"/>
            <a:endCxn id="505" idx="1"/>
          </p:cNvCxnSpPr>
          <p:nvPr/>
        </p:nvCxnSpPr>
        <p:spPr>
          <a:xfrm>
            <a:off x="3626350" y="3139925"/>
            <a:ext cx="741900" cy="101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8" name="Google Shape;508;p52"/>
          <p:cNvCxnSpPr>
            <a:stCxn id="504" idx="3"/>
            <a:endCxn id="506" idx="1"/>
          </p:cNvCxnSpPr>
          <p:nvPr/>
        </p:nvCxnSpPr>
        <p:spPr>
          <a:xfrm>
            <a:off x="3626350" y="3139925"/>
            <a:ext cx="74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Typical workflow</a:t>
            </a:r>
            <a:endParaRPr/>
          </a:p>
        </p:txBody>
      </p:sp>
      <p:sp>
        <p:nvSpPr>
          <p:cNvPr id="514" name="Google Shape;514;p53"/>
          <p:cNvSpPr/>
          <p:nvPr/>
        </p:nvSpPr>
        <p:spPr>
          <a:xfrm>
            <a:off x="1319250" y="2108575"/>
            <a:ext cx="1250700" cy="71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solidFill>
                  <a:schemeClr val="dk1"/>
                </a:solidFill>
              </a:rPr>
              <a:t>data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15" name="Google Shape;515;p53"/>
          <p:cNvSpPr/>
          <p:nvPr/>
        </p:nvSpPr>
        <p:spPr>
          <a:xfrm>
            <a:off x="3311850" y="3118600"/>
            <a:ext cx="1250700" cy="71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solidFill>
                  <a:schemeClr val="dk1"/>
                </a:solidFill>
              </a:rPr>
              <a:t>train data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16" name="Google Shape;516;p53"/>
          <p:cNvSpPr/>
          <p:nvPr/>
        </p:nvSpPr>
        <p:spPr>
          <a:xfrm>
            <a:off x="3311838" y="2108575"/>
            <a:ext cx="1250700" cy="71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solidFill>
                  <a:schemeClr val="dk1"/>
                </a:solidFill>
              </a:rPr>
              <a:t>test data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517" name="Google Shape;517;p53"/>
          <p:cNvCxnSpPr>
            <a:stCxn id="514" idx="3"/>
            <a:endCxn id="515" idx="1"/>
          </p:cNvCxnSpPr>
          <p:nvPr/>
        </p:nvCxnSpPr>
        <p:spPr>
          <a:xfrm>
            <a:off x="2569950" y="2463775"/>
            <a:ext cx="741900" cy="101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8" name="Google Shape;518;p53"/>
          <p:cNvCxnSpPr>
            <a:stCxn id="514" idx="3"/>
            <a:endCxn id="516" idx="1"/>
          </p:cNvCxnSpPr>
          <p:nvPr/>
        </p:nvCxnSpPr>
        <p:spPr>
          <a:xfrm>
            <a:off x="2569950" y="2463775"/>
            <a:ext cx="74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9" name="Google Shape;519;p53"/>
          <p:cNvSpPr/>
          <p:nvPr/>
        </p:nvSpPr>
        <p:spPr>
          <a:xfrm>
            <a:off x="4970525" y="3118600"/>
            <a:ext cx="1250700" cy="710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solidFill>
                  <a:schemeClr val="dk1"/>
                </a:solidFill>
              </a:rPr>
              <a:t>train model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20" name="Google Shape;520;p53"/>
          <p:cNvSpPr/>
          <p:nvPr/>
        </p:nvSpPr>
        <p:spPr>
          <a:xfrm>
            <a:off x="6221225" y="2108575"/>
            <a:ext cx="1250700" cy="710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solidFill>
                  <a:schemeClr val="dk1"/>
                </a:solidFill>
              </a:rPr>
              <a:t>model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521" name="Google Shape;521;p53"/>
          <p:cNvCxnSpPr>
            <a:stCxn id="515" idx="3"/>
            <a:endCxn id="519" idx="1"/>
          </p:cNvCxnSpPr>
          <p:nvPr/>
        </p:nvCxnSpPr>
        <p:spPr>
          <a:xfrm>
            <a:off x="4562550" y="3473800"/>
            <a:ext cx="408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2" name="Google Shape;522;p53"/>
          <p:cNvCxnSpPr>
            <a:stCxn id="519" idx="3"/>
            <a:endCxn id="520" idx="2"/>
          </p:cNvCxnSpPr>
          <p:nvPr/>
        </p:nvCxnSpPr>
        <p:spPr>
          <a:xfrm rot="10800000" flipH="1">
            <a:off x="6221225" y="2818900"/>
            <a:ext cx="625500" cy="65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3" name="Google Shape;523;p53"/>
          <p:cNvCxnSpPr>
            <a:stCxn id="516" idx="3"/>
            <a:endCxn id="520" idx="1"/>
          </p:cNvCxnSpPr>
          <p:nvPr/>
        </p:nvCxnSpPr>
        <p:spPr>
          <a:xfrm>
            <a:off x="4562538" y="2463775"/>
            <a:ext cx="1658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Typical workflow</a:t>
            </a:r>
            <a:endParaRPr/>
          </a:p>
        </p:txBody>
      </p:sp>
      <p:sp>
        <p:nvSpPr>
          <p:cNvPr id="529" name="Google Shape;529;p54"/>
          <p:cNvSpPr/>
          <p:nvPr/>
        </p:nvSpPr>
        <p:spPr>
          <a:xfrm>
            <a:off x="1319250" y="2108575"/>
            <a:ext cx="1250700" cy="71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solidFill>
                  <a:schemeClr val="dk1"/>
                </a:solidFill>
              </a:rPr>
              <a:t>data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30" name="Google Shape;530;p54"/>
          <p:cNvSpPr/>
          <p:nvPr/>
        </p:nvSpPr>
        <p:spPr>
          <a:xfrm>
            <a:off x="3311850" y="3118600"/>
            <a:ext cx="1250700" cy="71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solidFill>
                  <a:schemeClr val="dk1"/>
                </a:solidFill>
              </a:rPr>
              <a:t>train data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31" name="Google Shape;531;p54"/>
          <p:cNvSpPr/>
          <p:nvPr/>
        </p:nvSpPr>
        <p:spPr>
          <a:xfrm>
            <a:off x="3311838" y="2108575"/>
            <a:ext cx="1250700" cy="71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solidFill>
                  <a:schemeClr val="dk1"/>
                </a:solidFill>
              </a:rPr>
              <a:t>test data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532" name="Google Shape;532;p54"/>
          <p:cNvCxnSpPr>
            <a:stCxn id="529" idx="3"/>
            <a:endCxn id="530" idx="1"/>
          </p:cNvCxnSpPr>
          <p:nvPr/>
        </p:nvCxnSpPr>
        <p:spPr>
          <a:xfrm>
            <a:off x="2569950" y="2463775"/>
            <a:ext cx="741900" cy="101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3" name="Google Shape;533;p54"/>
          <p:cNvCxnSpPr>
            <a:stCxn id="529" idx="3"/>
            <a:endCxn id="531" idx="1"/>
          </p:cNvCxnSpPr>
          <p:nvPr/>
        </p:nvCxnSpPr>
        <p:spPr>
          <a:xfrm>
            <a:off x="2569950" y="2463775"/>
            <a:ext cx="74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4" name="Google Shape;534;p54"/>
          <p:cNvSpPr/>
          <p:nvPr/>
        </p:nvSpPr>
        <p:spPr>
          <a:xfrm>
            <a:off x="4970525" y="3118600"/>
            <a:ext cx="1250700" cy="71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solidFill>
                  <a:schemeClr val="dk1"/>
                </a:solidFill>
              </a:rPr>
              <a:t>train model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35" name="Google Shape;535;p54"/>
          <p:cNvSpPr/>
          <p:nvPr/>
        </p:nvSpPr>
        <p:spPr>
          <a:xfrm>
            <a:off x="6221225" y="2108575"/>
            <a:ext cx="1250700" cy="710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solidFill>
                  <a:schemeClr val="dk1"/>
                </a:solidFill>
              </a:rPr>
              <a:t>model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536" name="Google Shape;536;p54"/>
          <p:cNvCxnSpPr>
            <a:stCxn id="530" idx="3"/>
            <a:endCxn id="534" idx="1"/>
          </p:cNvCxnSpPr>
          <p:nvPr/>
        </p:nvCxnSpPr>
        <p:spPr>
          <a:xfrm>
            <a:off x="4562550" y="3473800"/>
            <a:ext cx="408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7" name="Google Shape;537;p54"/>
          <p:cNvCxnSpPr>
            <a:stCxn id="534" idx="3"/>
            <a:endCxn id="535" idx="2"/>
          </p:cNvCxnSpPr>
          <p:nvPr/>
        </p:nvCxnSpPr>
        <p:spPr>
          <a:xfrm rot="10800000" flipH="1">
            <a:off x="6221225" y="2818900"/>
            <a:ext cx="625500" cy="65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8" name="Google Shape;538;p54"/>
          <p:cNvCxnSpPr>
            <a:stCxn id="531" idx="3"/>
            <a:endCxn id="535" idx="1"/>
          </p:cNvCxnSpPr>
          <p:nvPr/>
        </p:nvCxnSpPr>
        <p:spPr>
          <a:xfrm>
            <a:off x="4562538" y="2463775"/>
            <a:ext cx="1658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Typical workflow</a:t>
            </a:r>
            <a:endParaRPr/>
          </a:p>
        </p:txBody>
      </p:sp>
      <p:sp>
        <p:nvSpPr>
          <p:cNvPr id="544" name="Google Shape;544;p55"/>
          <p:cNvSpPr/>
          <p:nvPr/>
        </p:nvSpPr>
        <p:spPr>
          <a:xfrm>
            <a:off x="1319250" y="2108575"/>
            <a:ext cx="1250700" cy="71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solidFill>
                  <a:schemeClr val="dk1"/>
                </a:solidFill>
              </a:rPr>
              <a:t>data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45" name="Google Shape;545;p55"/>
          <p:cNvSpPr/>
          <p:nvPr/>
        </p:nvSpPr>
        <p:spPr>
          <a:xfrm>
            <a:off x="3311850" y="3118600"/>
            <a:ext cx="1250700" cy="71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solidFill>
                  <a:schemeClr val="dk1"/>
                </a:solidFill>
              </a:rPr>
              <a:t>train data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46" name="Google Shape;546;p55"/>
          <p:cNvSpPr/>
          <p:nvPr/>
        </p:nvSpPr>
        <p:spPr>
          <a:xfrm>
            <a:off x="3311838" y="2108575"/>
            <a:ext cx="1250700" cy="71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solidFill>
                  <a:schemeClr val="dk1"/>
                </a:solidFill>
              </a:rPr>
              <a:t>test data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547" name="Google Shape;547;p55"/>
          <p:cNvCxnSpPr>
            <a:stCxn id="544" idx="3"/>
            <a:endCxn id="545" idx="1"/>
          </p:cNvCxnSpPr>
          <p:nvPr/>
        </p:nvCxnSpPr>
        <p:spPr>
          <a:xfrm>
            <a:off x="2569950" y="2463775"/>
            <a:ext cx="741900" cy="101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8" name="Google Shape;548;p55"/>
          <p:cNvCxnSpPr>
            <a:stCxn id="544" idx="3"/>
            <a:endCxn id="546" idx="1"/>
          </p:cNvCxnSpPr>
          <p:nvPr/>
        </p:nvCxnSpPr>
        <p:spPr>
          <a:xfrm>
            <a:off x="2569950" y="2463775"/>
            <a:ext cx="74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9" name="Google Shape;549;p55"/>
          <p:cNvSpPr/>
          <p:nvPr/>
        </p:nvSpPr>
        <p:spPr>
          <a:xfrm>
            <a:off x="4970525" y="3118600"/>
            <a:ext cx="1250700" cy="71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solidFill>
                  <a:schemeClr val="dk1"/>
                </a:solidFill>
              </a:rPr>
              <a:t>train model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50" name="Google Shape;550;p55"/>
          <p:cNvSpPr/>
          <p:nvPr/>
        </p:nvSpPr>
        <p:spPr>
          <a:xfrm>
            <a:off x="6221225" y="2108575"/>
            <a:ext cx="1250700" cy="71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solidFill>
                  <a:schemeClr val="dk1"/>
                </a:solidFill>
              </a:rPr>
              <a:t>model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551" name="Google Shape;551;p55"/>
          <p:cNvCxnSpPr>
            <a:stCxn id="545" idx="3"/>
            <a:endCxn id="549" idx="1"/>
          </p:cNvCxnSpPr>
          <p:nvPr/>
        </p:nvCxnSpPr>
        <p:spPr>
          <a:xfrm>
            <a:off x="4562550" y="3473800"/>
            <a:ext cx="408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2" name="Google Shape;552;p55"/>
          <p:cNvCxnSpPr>
            <a:stCxn id="549" idx="3"/>
            <a:endCxn id="550" idx="2"/>
          </p:cNvCxnSpPr>
          <p:nvPr/>
        </p:nvCxnSpPr>
        <p:spPr>
          <a:xfrm rot="10800000" flipH="1">
            <a:off x="6221225" y="2818900"/>
            <a:ext cx="625500" cy="65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3" name="Google Shape;553;p55"/>
          <p:cNvCxnSpPr>
            <a:stCxn id="546" idx="3"/>
            <a:endCxn id="550" idx="1"/>
          </p:cNvCxnSpPr>
          <p:nvPr/>
        </p:nvCxnSpPr>
        <p:spPr>
          <a:xfrm>
            <a:off x="4562538" y="2463775"/>
            <a:ext cx="1658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Linear Regression with Python</a:t>
            </a:r>
            <a:endParaRPr/>
          </a:p>
        </p:txBody>
      </p:sp>
      <p:sp>
        <p:nvSpPr>
          <p:cNvPr id="559" name="Google Shape;559;p56"/>
          <p:cNvSpPr/>
          <p:nvPr/>
        </p:nvSpPr>
        <p:spPr>
          <a:xfrm>
            <a:off x="1243325" y="1241250"/>
            <a:ext cx="6801300" cy="3680100"/>
          </a:xfrm>
          <a:prstGeom prst="rect">
            <a:avLst/>
          </a:prstGeom>
          <a:solidFill>
            <a:srgbClr val="C2C2C2"/>
          </a:solidFill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4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pandas </a:t>
            </a: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pd </a:t>
            </a:r>
            <a:r>
              <a:rPr lang="de" sz="1050">
                <a:solidFill>
                  <a:srgbClr val="666666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# data</a:t>
            </a:r>
            <a:endParaRPr sz="1050">
              <a:solidFill>
                <a:srgbClr val="666666"/>
              </a:solidFill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sklearn.model_selection </a:t>
            </a: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train_test_split </a:t>
            </a:r>
            <a:r>
              <a:rPr lang="de" sz="1050">
                <a:solidFill>
                  <a:srgbClr val="666666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# split data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sklearn.linear_model </a:t>
            </a: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LinearRegression </a:t>
            </a:r>
            <a:r>
              <a:rPr lang="de" sz="1050">
                <a:solidFill>
                  <a:srgbClr val="666666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# create model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sklearn.metrics </a:t>
            </a: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mean_squared_error </a:t>
            </a:r>
            <a:r>
              <a:rPr lang="de" sz="1050">
                <a:solidFill>
                  <a:srgbClr val="666666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# test model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AF00DB"/>
              </a:solidFill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60" name="Google Shape;56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0150" y="1041425"/>
            <a:ext cx="548575" cy="5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Linear Regression with Python</a:t>
            </a:r>
            <a:endParaRPr/>
          </a:p>
        </p:txBody>
      </p:sp>
      <p:sp>
        <p:nvSpPr>
          <p:cNvPr id="566" name="Google Shape;566;p57"/>
          <p:cNvSpPr/>
          <p:nvPr/>
        </p:nvSpPr>
        <p:spPr>
          <a:xfrm>
            <a:off x="1243325" y="1241250"/>
            <a:ext cx="6801300" cy="3680100"/>
          </a:xfrm>
          <a:prstGeom prst="rect">
            <a:avLst/>
          </a:prstGeom>
          <a:solidFill>
            <a:srgbClr val="C2C2C2"/>
          </a:solidFill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4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pandas </a:t>
            </a: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pd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sklearn.model_selection </a:t>
            </a: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train_test_split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sklearn.linear_model </a:t>
            </a: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LinearRegression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sklearn.metrics </a:t>
            </a: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mean_squared_error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AF00DB"/>
              </a:solidFill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df = pd.read_csv(</a:t>
            </a:r>
            <a:r>
              <a:rPr lang="de" sz="1050">
                <a:solidFill>
                  <a:srgbClr val="A31515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'/content/housing.csv'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X = df[[</a:t>
            </a:r>
            <a:r>
              <a:rPr lang="de" sz="1050">
                <a:solidFill>
                  <a:srgbClr val="A31515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'total_rooms'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de" sz="1050">
                <a:solidFill>
                  <a:srgbClr val="A31515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'households'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]]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y_target = df[</a:t>
            </a:r>
            <a:r>
              <a:rPr lang="de" sz="1050">
                <a:solidFill>
                  <a:srgbClr val="A31515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'median_house_value'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67" name="Google Shape;56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0150" y="1041425"/>
            <a:ext cx="548575" cy="5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Linear Regression with Python</a:t>
            </a:r>
            <a:endParaRPr/>
          </a:p>
        </p:txBody>
      </p:sp>
      <p:sp>
        <p:nvSpPr>
          <p:cNvPr id="573" name="Google Shape;573;p58"/>
          <p:cNvSpPr/>
          <p:nvPr/>
        </p:nvSpPr>
        <p:spPr>
          <a:xfrm>
            <a:off x="1243325" y="1241250"/>
            <a:ext cx="6801300" cy="3680100"/>
          </a:xfrm>
          <a:prstGeom prst="rect">
            <a:avLst/>
          </a:prstGeom>
          <a:solidFill>
            <a:srgbClr val="C2C2C2"/>
          </a:solidFill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4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pandas </a:t>
            </a: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pd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sklearn.model_selection </a:t>
            </a: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train_test_split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sklearn.linear_model </a:t>
            </a: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LinearRegression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sklearn.metrics </a:t>
            </a: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mean_squared_error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AF00DB"/>
              </a:solidFill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df = pd.read_csv(</a:t>
            </a:r>
            <a:r>
              <a:rPr lang="de" sz="1050">
                <a:solidFill>
                  <a:srgbClr val="A31515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'/content/housing.csv'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X = df[[</a:t>
            </a:r>
            <a:r>
              <a:rPr lang="de" sz="1050">
                <a:solidFill>
                  <a:srgbClr val="A31515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'total_rooms'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de" sz="1050">
                <a:solidFill>
                  <a:srgbClr val="A31515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'households'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]]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y_target = df[</a:t>
            </a:r>
            <a:r>
              <a:rPr lang="de" sz="1050">
                <a:solidFill>
                  <a:srgbClr val="A31515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'median_house_value'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X_train, X_test, y_train, y_test = train_test_split(X, y_target, test_size=</a:t>
            </a:r>
            <a:r>
              <a:rPr lang="de" sz="1050">
                <a:solidFill>
                  <a:srgbClr val="09885A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0.3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model = LinearRegression()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model.fit(X_train, y_train)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74" name="Google Shape;57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0150" y="1041425"/>
            <a:ext cx="548575" cy="5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Linear Regression with Python</a:t>
            </a:r>
            <a:endParaRPr/>
          </a:p>
        </p:txBody>
      </p:sp>
      <p:sp>
        <p:nvSpPr>
          <p:cNvPr id="580" name="Google Shape;580;p59"/>
          <p:cNvSpPr/>
          <p:nvPr/>
        </p:nvSpPr>
        <p:spPr>
          <a:xfrm>
            <a:off x="1243325" y="1241250"/>
            <a:ext cx="6801300" cy="3680100"/>
          </a:xfrm>
          <a:prstGeom prst="rect">
            <a:avLst/>
          </a:prstGeom>
          <a:solidFill>
            <a:srgbClr val="C2C2C2"/>
          </a:solidFill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4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pandas </a:t>
            </a: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pd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sklearn.model_selection </a:t>
            </a: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train_test_split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sklearn.linear_model </a:t>
            </a: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LinearRegression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sklearn.metrics </a:t>
            </a:r>
            <a:r>
              <a:rPr lang="de" sz="105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mean_squared_error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AF00DB"/>
              </a:solidFill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df = pd.read_csv(</a:t>
            </a:r>
            <a:r>
              <a:rPr lang="de" sz="1050">
                <a:solidFill>
                  <a:srgbClr val="A31515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'/content/housing.csv'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X = df[[</a:t>
            </a:r>
            <a:r>
              <a:rPr lang="de" sz="1050">
                <a:solidFill>
                  <a:srgbClr val="A31515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'total_rooms'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de" sz="1050">
                <a:solidFill>
                  <a:srgbClr val="A31515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'households'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]]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y_target = df[</a:t>
            </a:r>
            <a:r>
              <a:rPr lang="de" sz="1050">
                <a:solidFill>
                  <a:srgbClr val="A31515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'median_house_value'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X_train, X_test, y_train, y_test = train_test_split(X, y_target, test_size=</a:t>
            </a:r>
            <a:r>
              <a:rPr lang="de" sz="1050">
                <a:solidFill>
                  <a:srgbClr val="09885A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0.3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model = LinearRegression()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model.fit(X_train, y_train)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y_predict = model.predict(X_test)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rmse = mean_squared_error(y_test, y_predict, squared=</a:t>
            </a:r>
            <a:r>
              <a:rPr lang="de" sz="1050">
                <a:solidFill>
                  <a:srgbClr val="0000FF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de" sz="105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5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81" name="Google Shape;58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0150" y="1041425"/>
            <a:ext cx="548575" cy="5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0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Exercise 3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Linear Regression with Python</a:t>
            </a:r>
            <a:endParaRPr/>
          </a:p>
        </p:txBody>
      </p:sp>
      <p:sp>
        <p:nvSpPr>
          <p:cNvPr id="592" name="Google Shape;592;p61"/>
          <p:cNvSpPr/>
          <p:nvPr/>
        </p:nvSpPr>
        <p:spPr>
          <a:xfrm>
            <a:off x="1243325" y="1590000"/>
            <a:ext cx="6801300" cy="2517300"/>
          </a:xfrm>
          <a:prstGeom prst="rect">
            <a:avLst/>
          </a:prstGeom>
          <a:solidFill>
            <a:srgbClr val="C2C2C2"/>
          </a:solidFill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 dirty="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de" sz="1050" dirty="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sklearn.metrics </a:t>
            </a:r>
            <a:r>
              <a:rPr lang="de" sz="1050" dirty="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de" sz="1050" dirty="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mean_squared_error</a:t>
            </a:r>
            <a:endParaRPr sz="1050" dirty="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 dirty="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de" sz="1050" dirty="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sklearn.metrics </a:t>
            </a:r>
            <a:r>
              <a:rPr lang="de" sz="1050" dirty="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de" sz="1050" dirty="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r2_score</a:t>
            </a:r>
            <a:endParaRPr sz="1050" dirty="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 dirty="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de" sz="1050" dirty="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sklearn.metrics </a:t>
            </a:r>
            <a:r>
              <a:rPr lang="de" sz="1050" dirty="0">
                <a:solidFill>
                  <a:srgbClr val="AF00DB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de" sz="1050" dirty="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 median_absolute_error</a:t>
            </a:r>
            <a:endParaRPr sz="1050" dirty="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 dirty="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rmse = mean_squared_error(y_test, y_predict, squared=</a:t>
            </a:r>
            <a:r>
              <a:rPr lang="de" sz="1050" dirty="0">
                <a:solidFill>
                  <a:srgbClr val="0000FF"/>
                </a:solidFill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de" sz="1050" dirty="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50" dirty="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 dirty="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r2 = r2_score(y_test, y_predict)</a:t>
            </a:r>
            <a:endParaRPr sz="1050" dirty="0">
              <a:highlight>
                <a:srgbClr val="C2C2C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 dirty="0">
                <a:highlight>
                  <a:srgbClr val="C2C2C2"/>
                </a:highlight>
                <a:latin typeface="Roboto Mono"/>
                <a:ea typeface="Roboto Mono"/>
                <a:cs typeface="Roboto Mono"/>
                <a:sym typeface="Roboto Mono"/>
              </a:rPr>
              <a:t>mae = median_absolute_error(y_test, y_predict)</a:t>
            </a:r>
            <a:endParaRPr sz="1350" dirty="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93" name="Google Shape;59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0150" y="1248650"/>
            <a:ext cx="548575" cy="5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Clean data</a:t>
            </a:r>
            <a:endParaRPr/>
          </a:p>
        </p:txBody>
      </p:sp>
      <p:graphicFrame>
        <p:nvGraphicFramePr>
          <p:cNvPr id="180" name="Google Shape;180;p17"/>
          <p:cNvGraphicFramePr/>
          <p:nvPr/>
        </p:nvGraphicFramePr>
        <p:xfrm>
          <a:off x="557425" y="2231325"/>
          <a:ext cx="3079050" cy="1719400"/>
        </p:xfrm>
        <a:graphic>
          <a:graphicData uri="http://schemas.openxmlformats.org/drawingml/2006/table">
            <a:tbl>
              <a:tblPr>
                <a:noFill/>
                <a:tableStyleId>{E00CF858-5C8F-4D3F-B55C-994448F674BA}</a:tableStyleId>
              </a:tblPr>
              <a:tblGrid>
                <a:gridCol w="75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Name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Subject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Clara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Physics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Sarah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physics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John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Math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1" name="Google Shape;181;p17"/>
          <p:cNvSpPr txBox="1"/>
          <p:nvPr/>
        </p:nvSpPr>
        <p:spPr>
          <a:xfrm>
            <a:off x="1250700" y="1125800"/>
            <a:ext cx="597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comes often in an untidy form, therefore some data cleaning is necessary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Google Shape;182;p17"/>
          <p:cNvSpPr/>
          <p:nvPr/>
        </p:nvSpPr>
        <p:spPr>
          <a:xfrm>
            <a:off x="3870575" y="2539800"/>
            <a:ext cx="4414200" cy="1079100"/>
          </a:xfrm>
          <a:prstGeom prst="rect">
            <a:avLst/>
          </a:prstGeom>
          <a:solidFill>
            <a:srgbClr val="C2C2C2"/>
          </a:solidFill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4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df[</a:t>
            </a:r>
            <a:r>
              <a:rPr lang="de" sz="135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’Subject’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 = df[</a:t>
            </a:r>
            <a:r>
              <a:rPr lang="de" sz="135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’Subject’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].str.lower()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83" name="Google Shape;1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7725" y="2173712"/>
            <a:ext cx="548575" cy="5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Deep Learning</a:t>
            </a:r>
            <a:endParaRPr dirty="0"/>
          </a:p>
        </p:txBody>
      </p:sp>
      <p:pic>
        <p:nvPicPr>
          <p:cNvPr id="1026" name="Picture 2" descr="Image Classification with Convolutional Neural Networks">
            <a:extLst>
              <a:ext uri="{FF2B5EF4-FFF2-40B4-BE49-F238E27FC236}">
                <a16:creationId xmlns:a16="http://schemas.microsoft.com/office/drawing/2014/main" id="{296DE7B5-4996-73A9-8C7C-70568EE75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500" y="1170708"/>
            <a:ext cx="5205912" cy="340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5838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Deep Learning with Tensorflow</a:t>
            </a:r>
            <a:endParaRPr dirty="0"/>
          </a:p>
        </p:txBody>
      </p:sp>
      <p:sp>
        <p:nvSpPr>
          <p:cNvPr id="592" name="Google Shape;592;p61"/>
          <p:cNvSpPr/>
          <p:nvPr/>
        </p:nvSpPr>
        <p:spPr>
          <a:xfrm>
            <a:off x="1054996" y="1577162"/>
            <a:ext cx="6801300" cy="2683111"/>
          </a:xfrm>
          <a:prstGeom prst="rect">
            <a:avLst/>
          </a:prstGeom>
          <a:solidFill>
            <a:srgbClr val="C2C2C2"/>
          </a:solidFill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050" b="0" dirty="0">
                <a:solidFill>
                  <a:srgbClr val="AF00DB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import</a:t>
            </a:r>
            <a:r>
              <a:rPr lang="en-US" sz="1050" b="0" dirty="0">
                <a:solidFill>
                  <a:srgbClr val="000000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 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tensorflow</a:t>
            </a:r>
            <a:r>
              <a:rPr lang="en-US" sz="1050" b="0" dirty="0">
                <a:solidFill>
                  <a:srgbClr val="000000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 </a:t>
            </a:r>
            <a:r>
              <a:rPr lang="en-US" sz="1050" b="0" dirty="0">
                <a:solidFill>
                  <a:srgbClr val="AF00DB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as</a:t>
            </a:r>
            <a:r>
              <a:rPr lang="en-US" sz="1050" b="0" dirty="0">
                <a:solidFill>
                  <a:srgbClr val="000000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 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tf</a:t>
            </a:r>
            <a:endParaRPr lang="en-US" sz="1050" b="0" dirty="0">
              <a:solidFill>
                <a:srgbClr val="000000"/>
              </a:solidFill>
              <a:effectLst/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endParaRPr lang="en-US" sz="1050" b="0" dirty="0">
              <a:solidFill>
                <a:srgbClr val="000000"/>
              </a:solidFill>
              <a:effectLst/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X = 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tf.constant</a:t>
            </a:r>
            <a:r>
              <a:rPr lang="en-US" sz="1050" b="0" dirty="0">
                <a:solidFill>
                  <a:srgbClr val="000000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([</a:t>
            </a:r>
            <a:r>
              <a:rPr lang="en-US" sz="1050" b="0" dirty="0">
                <a:solidFill>
                  <a:srgbClr val="098156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1</a:t>
            </a:r>
            <a:r>
              <a:rPr lang="en-US" sz="1050" b="0" dirty="0">
                <a:solidFill>
                  <a:srgbClr val="000000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,</a:t>
            </a:r>
            <a:r>
              <a:rPr lang="en-US" sz="1050" b="0" dirty="0">
                <a:solidFill>
                  <a:srgbClr val="098156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2</a:t>
            </a:r>
            <a:r>
              <a:rPr lang="en-US" sz="1050" b="0" dirty="0">
                <a:solidFill>
                  <a:srgbClr val="000000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,</a:t>
            </a:r>
            <a:r>
              <a:rPr lang="en-US" sz="1050" b="0" dirty="0">
                <a:solidFill>
                  <a:srgbClr val="098156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3</a:t>
            </a:r>
            <a:r>
              <a:rPr lang="en-US" sz="1050" b="0" dirty="0">
                <a:solidFill>
                  <a:srgbClr val="000000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,</a:t>
            </a:r>
            <a:r>
              <a:rPr lang="en-US" sz="1050" b="0" dirty="0">
                <a:solidFill>
                  <a:srgbClr val="098156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4</a:t>
            </a:r>
            <a:r>
              <a:rPr lang="en-US" sz="1050" b="0" dirty="0">
                <a:solidFill>
                  <a:srgbClr val="000000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,</a:t>
            </a:r>
            <a:r>
              <a:rPr lang="en-US" sz="1050" b="0" dirty="0">
                <a:solidFill>
                  <a:srgbClr val="098156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5</a:t>
            </a:r>
            <a:r>
              <a:rPr lang="en-US" sz="1050" b="0" dirty="0">
                <a:solidFill>
                  <a:srgbClr val="000000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,</a:t>
            </a:r>
            <a:r>
              <a:rPr lang="en-US" sz="1050" b="0" dirty="0">
                <a:solidFill>
                  <a:srgbClr val="098156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6</a:t>
            </a:r>
            <a:r>
              <a:rPr lang="en-US" sz="1050" b="0" dirty="0">
                <a:solidFill>
                  <a:srgbClr val="000000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,</a:t>
            </a:r>
            <a:r>
              <a:rPr lang="en-US" sz="1050" b="0" dirty="0">
                <a:solidFill>
                  <a:srgbClr val="098156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7</a:t>
            </a:r>
            <a:r>
              <a:rPr lang="en-US" sz="1050" b="0" dirty="0">
                <a:solidFill>
                  <a:srgbClr val="000000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])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y = 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tf.constant</a:t>
            </a:r>
            <a:r>
              <a:rPr lang="en-US" sz="1050" b="0" dirty="0">
                <a:solidFill>
                  <a:srgbClr val="000000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([</a:t>
            </a:r>
            <a:r>
              <a:rPr lang="en-US" sz="1050" b="0" dirty="0">
                <a:solidFill>
                  <a:srgbClr val="098156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2</a:t>
            </a:r>
            <a:r>
              <a:rPr lang="en-US" sz="1050" b="0" dirty="0">
                <a:solidFill>
                  <a:srgbClr val="000000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,</a:t>
            </a:r>
            <a:r>
              <a:rPr lang="en-US" sz="1050" b="0" dirty="0">
                <a:solidFill>
                  <a:srgbClr val="098156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3</a:t>
            </a:r>
            <a:r>
              <a:rPr lang="en-US" sz="1050" b="0" dirty="0">
                <a:solidFill>
                  <a:srgbClr val="000000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,</a:t>
            </a:r>
            <a:r>
              <a:rPr lang="en-US" sz="1050" b="0" dirty="0">
                <a:solidFill>
                  <a:srgbClr val="098156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4</a:t>
            </a:r>
            <a:r>
              <a:rPr lang="en-US" sz="1050" b="0" dirty="0">
                <a:solidFill>
                  <a:srgbClr val="000000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,</a:t>
            </a:r>
            <a:r>
              <a:rPr lang="en-US" sz="1050" b="0" dirty="0">
                <a:solidFill>
                  <a:srgbClr val="098156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5</a:t>
            </a:r>
            <a:r>
              <a:rPr lang="en-US" sz="1050" b="0" dirty="0">
                <a:solidFill>
                  <a:srgbClr val="000000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,</a:t>
            </a:r>
            <a:r>
              <a:rPr lang="en-US" sz="1050" b="0" dirty="0">
                <a:solidFill>
                  <a:srgbClr val="098156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6</a:t>
            </a:r>
            <a:r>
              <a:rPr lang="en-US" sz="1050" b="0" dirty="0">
                <a:solidFill>
                  <a:srgbClr val="000000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,</a:t>
            </a:r>
            <a:r>
              <a:rPr lang="en-US" sz="1050" b="0" dirty="0">
                <a:solidFill>
                  <a:srgbClr val="098156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7</a:t>
            </a:r>
            <a:r>
              <a:rPr lang="en-US" sz="1050" b="0" dirty="0">
                <a:solidFill>
                  <a:srgbClr val="000000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,</a:t>
            </a:r>
            <a:r>
              <a:rPr lang="en-US" sz="1050" b="0" dirty="0">
                <a:solidFill>
                  <a:srgbClr val="098156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8</a:t>
            </a:r>
            <a:r>
              <a:rPr lang="en-US" sz="1050" b="0" dirty="0">
                <a:solidFill>
                  <a:srgbClr val="000000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])</a:t>
            </a:r>
          </a:p>
          <a:p>
            <a:r>
              <a:rPr lang="en-US" sz="1050" b="0" dirty="0" err="1">
                <a:solidFill>
                  <a:srgbClr val="000000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X_new</a:t>
            </a:r>
            <a:r>
              <a:rPr lang="en-US" sz="1050" b="0" dirty="0">
                <a:solidFill>
                  <a:srgbClr val="000000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 = 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tf.constant</a:t>
            </a:r>
            <a:r>
              <a:rPr lang="en-US" sz="1050" b="0" dirty="0">
                <a:solidFill>
                  <a:srgbClr val="000000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([</a:t>
            </a:r>
            <a:r>
              <a:rPr lang="en-US" sz="1050" b="0" dirty="0">
                <a:solidFill>
                  <a:srgbClr val="098156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8</a:t>
            </a:r>
            <a:r>
              <a:rPr lang="en-US" sz="1050" b="0" dirty="0">
                <a:solidFill>
                  <a:srgbClr val="000000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])</a:t>
            </a:r>
          </a:p>
          <a:p>
            <a:endParaRPr lang="en-US" sz="1050" b="0" dirty="0">
              <a:solidFill>
                <a:srgbClr val="000000"/>
              </a:solidFill>
              <a:effectLst/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model = 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tf.keras.models.Sequential</a:t>
            </a:r>
            <a:r>
              <a:rPr lang="en-US" sz="1050" b="0" dirty="0">
                <a:solidFill>
                  <a:srgbClr val="000000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([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  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tf.keras.layers.Dense</a:t>
            </a:r>
            <a:r>
              <a:rPr lang="en-US" sz="1050" b="0" dirty="0">
                <a:solidFill>
                  <a:srgbClr val="000000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(</a:t>
            </a:r>
            <a:r>
              <a:rPr lang="en-US" sz="1050" b="0" dirty="0">
                <a:solidFill>
                  <a:srgbClr val="098156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4</a:t>
            </a:r>
            <a:r>
              <a:rPr lang="en-US" sz="1050" b="0" dirty="0">
                <a:solidFill>
                  <a:srgbClr val="000000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, activation=</a:t>
            </a:r>
            <a:r>
              <a:rPr lang="en-US" sz="1050" b="0" dirty="0">
                <a:solidFill>
                  <a:srgbClr val="A31515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"</a:t>
            </a:r>
            <a:r>
              <a:rPr lang="en-US" sz="1050" b="0" dirty="0" err="1">
                <a:solidFill>
                  <a:srgbClr val="A31515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relu</a:t>
            </a:r>
            <a:r>
              <a:rPr lang="en-US" sz="1050" b="0" dirty="0">
                <a:solidFill>
                  <a:srgbClr val="A31515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"</a:t>
            </a:r>
            <a:r>
              <a:rPr lang="en-US" sz="1050" b="0" dirty="0">
                <a:solidFill>
                  <a:srgbClr val="000000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, 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input_shape</a:t>
            </a:r>
            <a:r>
              <a:rPr lang="en-US" sz="1050" b="0" dirty="0">
                <a:solidFill>
                  <a:srgbClr val="000000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=[</a:t>
            </a:r>
            <a:r>
              <a:rPr lang="en-US" sz="1050" b="0" dirty="0">
                <a:solidFill>
                  <a:srgbClr val="098156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1</a:t>
            </a:r>
            <a:r>
              <a:rPr lang="en-US" sz="1050" b="0" dirty="0">
                <a:solidFill>
                  <a:srgbClr val="000000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,]),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  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tf.keras.layers.Dense</a:t>
            </a:r>
            <a:r>
              <a:rPr lang="en-US" sz="1050" b="0" dirty="0">
                <a:solidFill>
                  <a:srgbClr val="000000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(</a:t>
            </a:r>
            <a:r>
              <a:rPr lang="en-US" sz="1050" b="0" dirty="0">
                <a:solidFill>
                  <a:srgbClr val="098156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4</a:t>
            </a:r>
            <a:r>
              <a:rPr lang="en-US" sz="1050" b="0" dirty="0">
                <a:solidFill>
                  <a:srgbClr val="000000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, activation=</a:t>
            </a:r>
            <a:r>
              <a:rPr lang="en-US" sz="1050" b="0" dirty="0">
                <a:solidFill>
                  <a:srgbClr val="A31515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"</a:t>
            </a:r>
            <a:r>
              <a:rPr lang="en-US" sz="1050" b="0" dirty="0" err="1">
                <a:solidFill>
                  <a:srgbClr val="A31515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relu</a:t>
            </a:r>
            <a:r>
              <a:rPr lang="en-US" sz="1050" b="0" dirty="0">
                <a:solidFill>
                  <a:srgbClr val="A31515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"</a:t>
            </a:r>
            <a:r>
              <a:rPr lang="en-US" sz="1050" b="0" dirty="0">
                <a:solidFill>
                  <a:srgbClr val="000000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),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  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tf.keras.layers.Dense</a:t>
            </a:r>
            <a:r>
              <a:rPr lang="en-US" sz="1050" b="0" dirty="0">
                <a:solidFill>
                  <a:srgbClr val="000000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(</a:t>
            </a:r>
            <a:r>
              <a:rPr lang="en-US" sz="1050" b="0" dirty="0">
                <a:solidFill>
                  <a:srgbClr val="098156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1</a:t>
            </a:r>
            <a:r>
              <a:rPr lang="en-US" sz="1050" b="0" dirty="0">
                <a:solidFill>
                  <a:srgbClr val="000000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 , activation=</a:t>
            </a:r>
            <a:r>
              <a:rPr lang="en-US" sz="1050" b="0" dirty="0">
                <a:solidFill>
                  <a:srgbClr val="A31515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"</a:t>
            </a:r>
            <a:r>
              <a:rPr lang="en-US" sz="1050" b="0" dirty="0" err="1">
                <a:solidFill>
                  <a:srgbClr val="A31515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relu</a:t>
            </a:r>
            <a:r>
              <a:rPr lang="en-US" sz="1050" b="0" dirty="0">
                <a:solidFill>
                  <a:srgbClr val="A31515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"</a:t>
            </a:r>
            <a:r>
              <a:rPr lang="en-US" sz="1050" b="0" dirty="0">
                <a:solidFill>
                  <a:srgbClr val="000000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)])</a:t>
            </a:r>
          </a:p>
          <a:p>
            <a:r>
              <a:rPr lang="en-US" sz="1050" b="0" dirty="0" err="1">
                <a:solidFill>
                  <a:srgbClr val="000000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model.</a:t>
            </a:r>
            <a:r>
              <a:rPr lang="en-US" sz="1050" b="0" dirty="0" err="1">
                <a:solidFill>
                  <a:srgbClr val="795E26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compile</a:t>
            </a:r>
            <a:r>
              <a:rPr lang="en-US" sz="1050" b="0" dirty="0">
                <a:solidFill>
                  <a:srgbClr val="000000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(loss=</a:t>
            </a:r>
            <a:r>
              <a:rPr lang="en-US" sz="1050" b="0" dirty="0">
                <a:solidFill>
                  <a:srgbClr val="A31515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"</a:t>
            </a:r>
            <a:r>
              <a:rPr lang="en-US" sz="1050" b="0" dirty="0" err="1">
                <a:solidFill>
                  <a:srgbClr val="A31515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mse</a:t>
            </a:r>
            <a:r>
              <a:rPr lang="en-US" sz="1050" b="0" dirty="0">
                <a:solidFill>
                  <a:srgbClr val="A31515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"</a:t>
            </a:r>
            <a:r>
              <a:rPr lang="en-US" sz="1050" b="0" dirty="0">
                <a:solidFill>
                  <a:srgbClr val="000000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, optimizer=</a:t>
            </a:r>
            <a:r>
              <a:rPr lang="en-US" sz="1050" b="0" dirty="0">
                <a:solidFill>
                  <a:srgbClr val="A31515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"</a:t>
            </a:r>
            <a:r>
              <a:rPr lang="en-US" sz="1050" b="0" dirty="0" err="1">
                <a:solidFill>
                  <a:srgbClr val="A31515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adam</a:t>
            </a:r>
            <a:r>
              <a:rPr lang="en-US" sz="1050" b="0" dirty="0">
                <a:solidFill>
                  <a:srgbClr val="A31515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"</a:t>
            </a:r>
            <a:r>
              <a:rPr lang="en-US" sz="1050" b="0" dirty="0">
                <a:solidFill>
                  <a:srgbClr val="000000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)</a:t>
            </a:r>
          </a:p>
          <a:p>
            <a:r>
              <a:rPr lang="en-US" sz="1050" b="0" dirty="0" err="1">
                <a:solidFill>
                  <a:srgbClr val="000000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model.fit</a:t>
            </a:r>
            <a:r>
              <a:rPr lang="en-US" sz="1050" b="0" dirty="0">
                <a:solidFill>
                  <a:srgbClr val="000000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(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X,y</a:t>
            </a:r>
            <a:r>
              <a:rPr lang="en-US" sz="1050" b="0" dirty="0">
                <a:solidFill>
                  <a:srgbClr val="000000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, epochs=</a:t>
            </a:r>
            <a:r>
              <a:rPr lang="en-US" sz="1050" b="0" dirty="0">
                <a:solidFill>
                  <a:srgbClr val="098156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10</a:t>
            </a:r>
            <a:r>
              <a:rPr lang="en-US" sz="1050" b="0" dirty="0">
                <a:solidFill>
                  <a:srgbClr val="000000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)</a:t>
            </a:r>
          </a:p>
          <a:p>
            <a:r>
              <a:rPr lang="en-US" sz="1050" b="0" dirty="0" err="1">
                <a:solidFill>
                  <a:srgbClr val="000000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model.predict</a:t>
            </a:r>
            <a:r>
              <a:rPr lang="en-US" sz="1050" b="0" dirty="0">
                <a:solidFill>
                  <a:srgbClr val="000000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(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X_new</a:t>
            </a:r>
            <a:r>
              <a:rPr lang="en-US" sz="1050" b="0" dirty="0">
                <a:solidFill>
                  <a:srgbClr val="000000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</a:rPr>
              <a:t>)</a:t>
            </a:r>
          </a:p>
        </p:txBody>
      </p:sp>
      <p:pic>
        <p:nvPicPr>
          <p:cNvPr id="593" name="Google Shape;59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2008" y="1376271"/>
            <a:ext cx="548575" cy="5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5F3CDF0B-D9EF-B458-17D2-87A1E5968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147" y="173182"/>
            <a:ext cx="871172" cy="93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18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2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6360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100">
                <a:solidFill>
                  <a:schemeClr val="dk2"/>
                </a:solidFill>
              </a:rPr>
              <a:t>Advanced Visualisations &amp; Modelling</a:t>
            </a:r>
            <a:endParaRPr sz="21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Python Local Installation</a:t>
            </a:r>
            <a:endParaRPr b="1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Code Execution</a:t>
            </a:r>
            <a:endParaRPr/>
          </a:p>
        </p:txBody>
      </p:sp>
      <p:sp>
        <p:nvSpPr>
          <p:cNvPr id="604" name="Google Shape;604;p63"/>
          <p:cNvSpPr txBox="1"/>
          <p:nvPr/>
        </p:nvSpPr>
        <p:spPr>
          <a:xfrm>
            <a:off x="3859800" y="1547075"/>
            <a:ext cx="528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5" name="Google Shape;605;p63"/>
          <p:cNvSpPr txBox="1"/>
          <p:nvPr/>
        </p:nvSpPr>
        <p:spPr>
          <a:xfrm>
            <a:off x="6190650" y="2456250"/>
            <a:ext cx="2626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de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Download Python</a:t>
            </a: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de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https://www.python.org/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6" name="Google Shape;606;p63"/>
          <p:cNvSpPr/>
          <p:nvPr/>
        </p:nvSpPr>
        <p:spPr>
          <a:xfrm>
            <a:off x="612813" y="1625550"/>
            <a:ext cx="5373600" cy="3138900"/>
          </a:xfrm>
          <a:prstGeom prst="rect">
            <a:avLst/>
          </a:prstGeom>
          <a:solidFill>
            <a:srgbClr val="C2C2C2"/>
          </a:solidFill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7" name="Google Shape;607;p63"/>
          <p:cNvSpPr txBox="1"/>
          <p:nvPr/>
        </p:nvSpPr>
        <p:spPr>
          <a:xfrm>
            <a:off x="2103550" y="3449975"/>
            <a:ext cx="661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latin typeface="Lato"/>
                <a:ea typeface="Lato"/>
                <a:cs typeface="Lato"/>
                <a:sym typeface="Lato"/>
              </a:rPr>
              <a:t>my_code.py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8" name="Google Shape;608;p63"/>
          <p:cNvSpPr txBox="1"/>
          <p:nvPr/>
        </p:nvSpPr>
        <p:spPr>
          <a:xfrm>
            <a:off x="4999625" y="2797325"/>
            <a:ext cx="66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latin typeface="Lato"/>
                <a:ea typeface="Lato"/>
                <a:cs typeface="Lato"/>
                <a:sym typeface="Lato"/>
              </a:rPr>
              <a:t>Running </a:t>
            </a:r>
            <a:endParaRPr sz="6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latin typeface="Lato"/>
                <a:ea typeface="Lato"/>
                <a:cs typeface="Lato"/>
                <a:sym typeface="Lato"/>
              </a:rPr>
              <a:t>Code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09" name="Google Shape;60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825" y="2834875"/>
            <a:ext cx="4957699" cy="77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63"/>
          <p:cNvSpPr txBox="1"/>
          <p:nvPr/>
        </p:nvSpPr>
        <p:spPr>
          <a:xfrm>
            <a:off x="3399600" y="3449975"/>
            <a:ext cx="847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latin typeface="Lato"/>
                <a:ea typeface="Lato"/>
                <a:cs typeface="Lato"/>
                <a:sym typeface="Lato"/>
              </a:rPr>
              <a:t>python interpreter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Environments</a:t>
            </a:r>
            <a:endParaRPr/>
          </a:p>
        </p:txBody>
      </p:sp>
      <p:sp>
        <p:nvSpPr>
          <p:cNvPr id="616" name="Google Shape;616;p64"/>
          <p:cNvSpPr txBox="1"/>
          <p:nvPr/>
        </p:nvSpPr>
        <p:spPr>
          <a:xfrm>
            <a:off x="3859800" y="1547075"/>
            <a:ext cx="528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7" name="Google Shape;617;p64"/>
          <p:cNvSpPr txBox="1"/>
          <p:nvPr/>
        </p:nvSpPr>
        <p:spPr>
          <a:xfrm>
            <a:off x="6190650" y="2456250"/>
            <a:ext cx="26265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 install packages for a particular project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Dependencies are installed in different directories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8" name="Google Shape;618;p64"/>
          <p:cNvSpPr/>
          <p:nvPr/>
        </p:nvSpPr>
        <p:spPr>
          <a:xfrm>
            <a:off x="612813" y="1625550"/>
            <a:ext cx="5373600" cy="3138900"/>
          </a:xfrm>
          <a:prstGeom prst="rect">
            <a:avLst/>
          </a:prstGeom>
          <a:solidFill>
            <a:srgbClr val="C2C2C2"/>
          </a:solidFill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19" name="Google Shape;61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02" y="1655250"/>
            <a:ext cx="4967050" cy="3138899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64"/>
          <p:cNvSpPr txBox="1"/>
          <p:nvPr/>
        </p:nvSpPr>
        <p:spPr>
          <a:xfrm>
            <a:off x="2103550" y="3449975"/>
            <a:ext cx="661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latin typeface="Lato"/>
                <a:ea typeface="Lato"/>
                <a:cs typeface="Lato"/>
                <a:sym typeface="Lato"/>
              </a:rPr>
              <a:t>my_code.py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1" name="Google Shape;621;p64"/>
          <p:cNvSpPr txBox="1"/>
          <p:nvPr/>
        </p:nvSpPr>
        <p:spPr>
          <a:xfrm>
            <a:off x="4999625" y="2797325"/>
            <a:ext cx="66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latin typeface="Lato"/>
                <a:ea typeface="Lato"/>
                <a:cs typeface="Lato"/>
                <a:sym typeface="Lato"/>
              </a:rPr>
              <a:t>Running </a:t>
            </a:r>
            <a:endParaRPr sz="6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latin typeface="Lato"/>
                <a:ea typeface="Lato"/>
                <a:cs typeface="Lato"/>
                <a:sym typeface="Lato"/>
              </a:rPr>
              <a:t>Code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Anaconda distribution</a:t>
            </a:r>
            <a:endParaRPr/>
          </a:p>
        </p:txBody>
      </p:sp>
      <p:pic>
        <p:nvPicPr>
          <p:cNvPr id="627" name="Google Shape;62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97" y="1961772"/>
            <a:ext cx="3303100" cy="16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65"/>
          <p:cNvSpPr txBox="1"/>
          <p:nvPr/>
        </p:nvSpPr>
        <p:spPr>
          <a:xfrm>
            <a:off x="3859800" y="1547075"/>
            <a:ext cx="52842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Python interpreter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Jupyter Notebooks (similar to Colab, but local)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Manage environments and packages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Runs on Windows, Mac and Linux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Installation: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https://docs.anaconda.com/anaconda/install/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Getting started: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https://docs.anaconda.com/anaconda/user-guide/getting-started/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Pycharm</a:t>
            </a:r>
            <a:endParaRPr/>
          </a:p>
        </p:txBody>
      </p:sp>
      <p:sp>
        <p:nvSpPr>
          <p:cNvPr id="634" name="Google Shape;634;p66"/>
          <p:cNvSpPr txBox="1"/>
          <p:nvPr/>
        </p:nvSpPr>
        <p:spPr>
          <a:xfrm>
            <a:off x="3859800" y="1850138"/>
            <a:ext cx="52842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Python IDE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Free Educational License for Pro Version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Many Alternatives: VS Code, Atom, …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Installation: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https://www.jetbrains.com/community/education/#students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35" name="Google Shape;63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150" y="1934765"/>
            <a:ext cx="1739374" cy="173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Fill missing values</a:t>
            </a:r>
            <a:endParaRPr/>
          </a:p>
        </p:txBody>
      </p:sp>
      <p:graphicFrame>
        <p:nvGraphicFramePr>
          <p:cNvPr id="189" name="Google Shape;189;p18"/>
          <p:cNvGraphicFramePr/>
          <p:nvPr/>
        </p:nvGraphicFramePr>
        <p:xfrm>
          <a:off x="557425" y="2231325"/>
          <a:ext cx="3079050" cy="1719400"/>
        </p:xfrm>
        <a:graphic>
          <a:graphicData uri="http://schemas.openxmlformats.org/drawingml/2006/table">
            <a:tbl>
              <a:tblPr>
                <a:noFill/>
                <a:tableStyleId>{E00CF858-5C8F-4D3F-B55C-994448F674BA}</a:tableStyleId>
              </a:tblPr>
              <a:tblGrid>
                <a:gridCol w="75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Name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Score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Clara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10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Sarah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John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NaN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0" name="Google Shape;190;p18"/>
          <p:cNvSpPr/>
          <p:nvPr/>
        </p:nvSpPr>
        <p:spPr>
          <a:xfrm>
            <a:off x="3870575" y="2539800"/>
            <a:ext cx="4329300" cy="1079100"/>
          </a:xfrm>
          <a:prstGeom prst="rect">
            <a:avLst/>
          </a:prstGeom>
          <a:solidFill>
            <a:srgbClr val="C2C2C2"/>
          </a:solidFill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4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df[</a:t>
            </a:r>
            <a:r>
              <a:rPr lang="de" sz="135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'Score'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 = df[</a:t>
            </a:r>
            <a:r>
              <a:rPr lang="de" sz="135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'Score'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].fillna(0)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91" name="Google Shape;1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7725" y="2173712"/>
            <a:ext cx="548575" cy="5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Fill missing values</a:t>
            </a:r>
            <a:endParaRPr/>
          </a:p>
        </p:txBody>
      </p:sp>
      <p:graphicFrame>
        <p:nvGraphicFramePr>
          <p:cNvPr id="197" name="Google Shape;197;p19"/>
          <p:cNvGraphicFramePr/>
          <p:nvPr/>
        </p:nvGraphicFramePr>
        <p:xfrm>
          <a:off x="557425" y="2231325"/>
          <a:ext cx="3079050" cy="1719400"/>
        </p:xfrm>
        <a:graphic>
          <a:graphicData uri="http://schemas.openxmlformats.org/drawingml/2006/table">
            <a:tbl>
              <a:tblPr>
                <a:noFill/>
                <a:tableStyleId>{E00CF858-5C8F-4D3F-B55C-994448F674BA}</a:tableStyleId>
              </a:tblPr>
              <a:tblGrid>
                <a:gridCol w="75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Name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Score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Clara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10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Sarah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John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NaN → 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8" name="Google Shape;198;p19"/>
          <p:cNvSpPr/>
          <p:nvPr/>
        </p:nvSpPr>
        <p:spPr>
          <a:xfrm>
            <a:off x="3870575" y="2539800"/>
            <a:ext cx="4329300" cy="1079100"/>
          </a:xfrm>
          <a:prstGeom prst="rect">
            <a:avLst/>
          </a:prstGeom>
          <a:solidFill>
            <a:srgbClr val="C2C2C2"/>
          </a:solidFill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4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df[</a:t>
            </a:r>
            <a:r>
              <a:rPr lang="de" sz="135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'Score'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 = df[</a:t>
            </a:r>
            <a:r>
              <a:rPr lang="de" sz="135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'Score'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].fillna(0)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99" name="Google Shape;1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7725" y="2173712"/>
            <a:ext cx="548575" cy="5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Fill missing values</a:t>
            </a:r>
            <a:endParaRPr/>
          </a:p>
        </p:txBody>
      </p:sp>
      <p:graphicFrame>
        <p:nvGraphicFramePr>
          <p:cNvPr id="205" name="Google Shape;205;p20"/>
          <p:cNvGraphicFramePr/>
          <p:nvPr/>
        </p:nvGraphicFramePr>
        <p:xfrm>
          <a:off x="557425" y="2231325"/>
          <a:ext cx="3079050" cy="1719400"/>
        </p:xfrm>
        <a:graphic>
          <a:graphicData uri="http://schemas.openxmlformats.org/drawingml/2006/table">
            <a:tbl>
              <a:tblPr>
                <a:noFill/>
                <a:tableStyleId>{E00CF858-5C8F-4D3F-B55C-994448F674BA}</a:tableStyleId>
              </a:tblPr>
              <a:tblGrid>
                <a:gridCol w="75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Name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Score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Clara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10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Sarah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John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NaN → 7.5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6" name="Google Shape;206;p20"/>
          <p:cNvSpPr/>
          <p:nvPr/>
        </p:nvSpPr>
        <p:spPr>
          <a:xfrm>
            <a:off x="3870575" y="2539800"/>
            <a:ext cx="4708500" cy="1079100"/>
          </a:xfrm>
          <a:prstGeom prst="rect">
            <a:avLst/>
          </a:prstGeom>
          <a:solidFill>
            <a:srgbClr val="C2C2C2"/>
          </a:solidFill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4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df[</a:t>
            </a:r>
            <a:r>
              <a:rPr lang="de" sz="135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'Score'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 = df[</a:t>
            </a:r>
            <a:r>
              <a:rPr lang="de" sz="135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'Score'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].fillna(df.mean())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07" name="Google Shape;2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6400" y="2112612"/>
            <a:ext cx="548575" cy="5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Drop missing values</a:t>
            </a:r>
            <a:endParaRPr/>
          </a:p>
        </p:txBody>
      </p:sp>
      <p:graphicFrame>
        <p:nvGraphicFramePr>
          <p:cNvPr id="213" name="Google Shape;213;p21"/>
          <p:cNvGraphicFramePr/>
          <p:nvPr/>
        </p:nvGraphicFramePr>
        <p:xfrm>
          <a:off x="557425" y="2231325"/>
          <a:ext cx="3079050" cy="1719400"/>
        </p:xfrm>
        <a:graphic>
          <a:graphicData uri="http://schemas.openxmlformats.org/drawingml/2006/table">
            <a:tbl>
              <a:tblPr>
                <a:noFill/>
                <a:tableStyleId>{E00CF858-5C8F-4D3F-B55C-994448F674BA}</a:tableStyleId>
              </a:tblPr>
              <a:tblGrid>
                <a:gridCol w="75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Name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Score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7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Clara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10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Sarah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John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FFFF"/>
                          </a:solidFill>
                        </a:rPr>
                        <a:t>NaN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C7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4" name="Google Shape;214;p21"/>
          <p:cNvSpPr/>
          <p:nvPr/>
        </p:nvSpPr>
        <p:spPr>
          <a:xfrm>
            <a:off x="3870575" y="2539800"/>
            <a:ext cx="4329300" cy="1079100"/>
          </a:xfrm>
          <a:prstGeom prst="rect">
            <a:avLst/>
          </a:prstGeom>
          <a:solidFill>
            <a:srgbClr val="C2C2C2"/>
          </a:solidFill>
          <a:ln w="19050" cap="flat" cmpd="sng">
            <a:solidFill>
              <a:srgbClr val="82C7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4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df = df.dropna()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100"/>
              <a:buFont typeface="Arial"/>
              <a:buNone/>
            </a:pPr>
            <a:endParaRPr sz="1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15" name="Google Shape;2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7725" y="2173712"/>
            <a:ext cx="548575" cy="548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21"/>
          <p:cNvCxnSpPr/>
          <p:nvPr/>
        </p:nvCxnSpPr>
        <p:spPr>
          <a:xfrm>
            <a:off x="573075" y="3551625"/>
            <a:ext cx="3042600" cy="3750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21"/>
          <p:cNvCxnSpPr/>
          <p:nvPr/>
        </p:nvCxnSpPr>
        <p:spPr>
          <a:xfrm rot="10800000" flipH="1">
            <a:off x="580150" y="3537550"/>
            <a:ext cx="3063600" cy="4032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2123</Words>
  <Application>Microsoft Office PowerPoint</Application>
  <PresentationFormat>Bildschirmpräsentation (16:9)</PresentationFormat>
  <Paragraphs>569</Paragraphs>
  <Slides>56</Slides>
  <Notes>56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56</vt:i4>
      </vt:variant>
    </vt:vector>
  </HeadingPairs>
  <TitlesOfParts>
    <vt:vector size="63" baseType="lpstr">
      <vt:lpstr>Roboto Mono</vt:lpstr>
      <vt:lpstr>Montserrat</vt:lpstr>
      <vt:lpstr>Arial</vt:lpstr>
      <vt:lpstr>Lato</vt:lpstr>
      <vt:lpstr>Courier New</vt:lpstr>
      <vt:lpstr>Roboto</vt:lpstr>
      <vt:lpstr>Focus</vt:lpstr>
      <vt:lpstr>Introduction to Data Science with Python Chapter 4</vt:lpstr>
      <vt:lpstr>Topics of the course</vt:lpstr>
      <vt:lpstr>Advanced Visualisations &amp; Modelling Clean Data with Pandas</vt:lpstr>
      <vt:lpstr>Clean data</vt:lpstr>
      <vt:lpstr>Clean data</vt:lpstr>
      <vt:lpstr>Fill missing values</vt:lpstr>
      <vt:lpstr>Fill missing values</vt:lpstr>
      <vt:lpstr>Fill missing values</vt:lpstr>
      <vt:lpstr>Drop missing values</vt:lpstr>
      <vt:lpstr>Working with dates</vt:lpstr>
      <vt:lpstr>PowerPoint-Präsentation</vt:lpstr>
      <vt:lpstr>Transform string to datetime object</vt:lpstr>
      <vt:lpstr>Transform string to datetime object</vt:lpstr>
      <vt:lpstr>Transform string to datetime object</vt:lpstr>
      <vt:lpstr>Transform string to datetime object</vt:lpstr>
      <vt:lpstr>Set date as index</vt:lpstr>
      <vt:lpstr>Select timespans</vt:lpstr>
      <vt:lpstr>Exercise 1</vt:lpstr>
      <vt:lpstr>pandas has a lot of useful functionality</vt:lpstr>
      <vt:lpstr>Advanced Visualisations &amp; Modelling Advanced Visualizations with  Seaborn </vt:lpstr>
      <vt:lpstr>library</vt:lpstr>
      <vt:lpstr>Look into a penguins dataset</vt:lpstr>
      <vt:lpstr>Look into a penguins dataset</vt:lpstr>
      <vt:lpstr>Matplotlib vs Seaborn</vt:lpstr>
      <vt:lpstr>Matplotlib vs Seaborn</vt:lpstr>
      <vt:lpstr>Pairplot</vt:lpstr>
      <vt:lpstr>Visualize correlations</vt:lpstr>
      <vt:lpstr>Visualize correlations</vt:lpstr>
      <vt:lpstr>Exercise 2</vt:lpstr>
      <vt:lpstr>Matplotlib &amp; Seaborn Gallery</vt:lpstr>
      <vt:lpstr>Advanced Visualisations &amp; Modelling Modelling Basics</vt:lpstr>
      <vt:lpstr>Linear Regression</vt:lpstr>
      <vt:lpstr>Housing regression</vt:lpstr>
      <vt:lpstr>Housing regression</vt:lpstr>
      <vt:lpstr>Housing regression</vt:lpstr>
      <vt:lpstr>Linear Regression</vt:lpstr>
      <vt:lpstr>Linear Regression</vt:lpstr>
      <vt:lpstr>Linear Regression</vt:lpstr>
      <vt:lpstr>Linear Regression</vt:lpstr>
      <vt:lpstr>How good is your model?</vt:lpstr>
      <vt:lpstr>Typical workflow</vt:lpstr>
      <vt:lpstr>Typical workflow</vt:lpstr>
      <vt:lpstr>Typical workflow</vt:lpstr>
      <vt:lpstr>Linear Regression with Python</vt:lpstr>
      <vt:lpstr>Linear Regression with Python</vt:lpstr>
      <vt:lpstr>Linear Regression with Python</vt:lpstr>
      <vt:lpstr>Linear Regression with Python</vt:lpstr>
      <vt:lpstr>Exercise 3</vt:lpstr>
      <vt:lpstr>Linear Regression with Python</vt:lpstr>
      <vt:lpstr>Deep Learning</vt:lpstr>
      <vt:lpstr>Deep Learning with Tensorflow</vt:lpstr>
      <vt:lpstr>Advanced Visualisations &amp; Modelling Python Local Installation</vt:lpstr>
      <vt:lpstr>Code Execution</vt:lpstr>
      <vt:lpstr>Environments</vt:lpstr>
      <vt:lpstr>Anaconda distribution</vt:lpstr>
      <vt:lpstr>Pycharm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Science with Python Chapter 4</dc:title>
  <cp:lastModifiedBy>6tnh42ksze@goetheuniversitaet.onmicrosoft.com</cp:lastModifiedBy>
  <cp:revision>2</cp:revision>
  <dcterms:modified xsi:type="dcterms:W3CDTF">2023-10-25T09:12:07Z</dcterms:modified>
</cp:coreProperties>
</file>